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C7B018BB-80A7-4F77-B60F-C8B233D01FF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Row>
  </a:tblStyle>
  <a:tblStyle styleId="{EEE7283C-3CF3-47DC-8721-378D4A62B22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Row>
  </a:tblStyle>
  <a:tblStyle styleId="{CF821DB8-F4EB-4A41-A1BA-3FCAFE7338EE}" styleName="">
    <a:tblBg/>
    <a:wholeTbl>
      <a:tcTxStyle b="off" i="off">
        <a:fontRef idx="min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b="def" i="def"/>
      <a:tcStyle>
        <a:tcBdr/>
        <a:fill>
          <a:solidFill>
            <a:srgbClr val="332C20"/>
          </a:solidFill>
        </a:fill>
      </a:tcStyle>
    </a:band2H>
    <a:firstCol>
      <a:tcTxStyle b="on" i="off">
        <a:fontRef idx="minor">
          <a:srgbClr val="332C20"/>
        </a:fontRef>
        <a:srgbClr val="332C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1"/>
        </a:fontRef>
        <a:schemeClr val="accent1"/>
      </a:tcTxStyle>
      <a:tcStyle>
        <a:tcBdr>
          <a:left>
            <a:ln w="12700" cap="flat">
              <a:noFill/>
              <a:miter lim="400000"/>
            </a:ln>
          </a:left>
          <a:right>
            <a:ln w="12700" cap="flat">
              <a:noFill/>
              <a:miter lim="400000"/>
            </a:ln>
          </a:right>
          <a:top>
            <a:ln w="508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rgbClr val="332C20"/>
          </a:solidFill>
        </a:fill>
      </a:tcStyle>
    </a:lastRow>
    <a:firstRow>
      <a:tcTxStyle b="on" i="off">
        <a:fontRef idx="minor">
          <a:srgbClr val="332C20"/>
        </a:fontRef>
        <a:srgbClr val="332C2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2708684C-4D16-4618-839F-0558EEFCDFE6}" styleName="">
    <a:tblBg/>
    <a:wholeTbl>
      <a:tcTxStyle b="off"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0" name="Shape 50"/>
          <p:cNvSpPr/>
          <p:nvPr>
            <p:ph type="sldImg"/>
          </p:nvPr>
        </p:nvSpPr>
        <p:spPr>
          <a:xfrm>
            <a:off x="1143000" y="685800"/>
            <a:ext cx="4572000" cy="3429000"/>
          </a:xfrm>
          <a:prstGeom prst="rect">
            <a:avLst/>
          </a:prstGeom>
        </p:spPr>
        <p:txBody>
          <a:bodyPr/>
          <a:lstStyle/>
          <a:p>
            <a:pPr/>
          </a:p>
        </p:txBody>
      </p:sp>
      <p:sp>
        <p:nvSpPr>
          <p:cNvPr id="51" name="Shape 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solidFill>
          <a:schemeClr val="accent1"/>
        </a:solidFill>
        <a:latin typeface="+mn-lt"/>
        <a:ea typeface="+mn-ea"/>
        <a:cs typeface="+mn-cs"/>
        <a:sym typeface="Trebuchet MS"/>
      </a:defRPr>
    </a:lvl1pPr>
    <a:lvl2pPr indent="228600" defTabSz="457200" latinLnBrk="0">
      <a:defRPr sz="1200">
        <a:solidFill>
          <a:schemeClr val="accent1"/>
        </a:solidFill>
        <a:latin typeface="+mn-lt"/>
        <a:ea typeface="+mn-ea"/>
        <a:cs typeface="+mn-cs"/>
        <a:sym typeface="Trebuchet MS"/>
      </a:defRPr>
    </a:lvl2pPr>
    <a:lvl3pPr indent="457200" defTabSz="457200" latinLnBrk="0">
      <a:defRPr sz="1200">
        <a:solidFill>
          <a:schemeClr val="accent1"/>
        </a:solidFill>
        <a:latin typeface="+mn-lt"/>
        <a:ea typeface="+mn-ea"/>
        <a:cs typeface="+mn-cs"/>
        <a:sym typeface="Trebuchet MS"/>
      </a:defRPr>
    </a:lvl3pPr>
    <a:lvl4pPr indent="685800" defTabSz="457200" latinLnBrk="0">
      <a:defRPr sz="1200">
        <a:solidFill>
          <a:schemeClr val="accent1"/>
        </a:solidFill>
        <a:latin typeface="+mn-lt"/>
        <a:ea typeface="+mn-ea"/>
        <a:cs typeface="+mn-cs"/>
        <a:sym typeface="Trebuchet MS"/>
      </a:defRPr>
    </a:lvl4pPr>
    <a:lvl5pPr indent="914400" defTabSz="457200" latinLnBrk="0">
      <a:defRPr sz="1200">
        <a:solidFill>
          <a:schemeClr val="accent1"/>
        </a:solidFill>
        <a:latin typeface="+mn-lt"/>
        <a:ea typeface="+mn-ea"/>
        <a:cs typeface="+mn-cs"/>
        <a:sym typeface="Trebuchet MS"/>
      </a:defRPr>
    </a:lvl5pPr>
    <a:lvl6pPr indent="1143000" defTabSz="457200" latinLnBrk="0">
      <a:defRPr sz="1200">
        <a:solidFill>
          <a:schemeClr val="accent1"/>
        </a:solidFill>
        <a:latin typeface="+mn-lt"/>
        <a:ea typeface="+mn-ea"/>
        <a:cs typeface="+mn-cs"/>
        <a:sym typeface="Trebuchet MS"/>
      </a:defRPr>
    </a:lvl6pPr>
    <a:lvl7pPr indent="1371600" defTabSz="457200" latinLnBrk="0">
      <a:defRPr sz="1200">
        <a:solidFill>
          <a:schemeClr val="accent1"/>
        </a:solidFill>
        <a:latin typeface="+mn-lt"/>
        <a:ea typeface="+mn-ea"/>
        <a:cs typeface="+mn-cs"/>
        <a:sym typeface="Trebuchet MS"/>
      </a:defRPr>
    </a:lvl7pPr>
    <a:lvl8pPr indent="1600200" defTabSz="457200" latinLnBrk="0">
      <a:defRPr sz="1200">
        <a:solidFill>
          <a:schemeClr val="accent1"/>
        </a:solidFill>
        <a:latin typeface="+mn-lt"/>
        <a:ea typeface="+mn-ea"/>
        <a:cs typeface="+mn-cs"/>
        <a:sym typeface="Trebuchet MS"/>
      </a:defRPr>
    </a:lvl8pPr>
    <a:lvl9pPr indent="1828800" defTabSz="457200" latinLnBrk="0">
      <a:defRPr sz="1200">
        <a:solidFill>
          <a:schemeClr val="accent1"/>
        </a:solidFill>
        <a:latin typeface="+mn-lt"/>
        <a:ea typeface="+mn-ea"/>
        <a:cs typeface="+mn-cs"/>
        <a:sym typeface="Trebuchet M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 name="Shape 60"/>
          <p:cNvSpPr/>
          <p:nvPr>
            <p:ph type="sldImg"/>
          </p:nvPr>
        </p:nvSpPr>
        <p:spPr>
          <a:prstGeom prst="rect">
            <a:avLst/>
          </a:prstGeom>
        </p:spPr>
        <p:txBody>
          <a:bodyPr/>
          <a:lstStyle/>
          <a:p>
            <a:pPr/>
          </a:p>
        </p:txBody>
      </p:sp>
      <p:sp>
        <p:nvSpPr>
          <p:cNvPr id="61" name="Shape 61"/>
          <p:cNvSpPr/>
          <p:nvPr>
            <p:ph type="body" sz="quarter" idx="1"/>
          </p:nvPr>
        </p:nvSpPr>
        <p:spPr>
          <a:prstGeom prst="rect">
            <a:avLst/>
          </a:prstGeom>
        </p:spPr>
        <p:txBody>
          <a:bodyPr/>
          <a:lstStyle>
            <a:lvl1pPr>
              <a:defRPr sz="1700"/>
            </a:lvl1pPr>
          </a:lstStyle>
          <a:p>
            <a:pPr/>
            <a:r>
              <a:t>In this lecture, we will be talking about probabilistic ranking models, which is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defRPr sz="2600"/>
            </a:pPr>
            <a:r>
              <a:t>Especially for real world use (as opposed to writing academic papers), it was very hard to gather test collection queries and relevance judgments that are representative of real user needs and judgments on documents returned</a:t>
            </a:r>
          </a:p>
          <a:p>
            <a:pPr>
              <a:defRPr sz="2600"/>
            </a:pPr>
            <a:r>
              <a:t>This has changed, both in academia and industry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lvl1pPr>
              <a:defRPr sz="1700"/>
            </a:lvl1pPr>
          </a:lstStyle>
          <a:p>
            <a:pPr/>
            <a:r>
              <a:t>So this linear regression model only contains 3 parameters, alpha and omega</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lvl1pPr>
              <a:defRPr sz="1700"/>
            </a:lvl1pPr>
          </a:lstStyle>
          <a:p>
            <a:pPr/>
            <a:r>
              <a:t>So this linear regression model only contains 3 parameters, alpha and omega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lvl1pPr>
              <a:defRPr sz="1700"/>
            </a:lvl1pPr>
          </a:lstStyle>
          <a:p>
            <a:pPr/>
            <a:r>
              <a:t>So this linear regression model only contains 3 parameters, alpha and omega</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Shape 84"/>
          <p:cNvSpPr/>
          <p:nvPr>
            <p:ph type="sldImg"/>
          </p:nvPr>
        </p:nvSpPr>
        <p:spPr>
          <a:prstGeom prst="rect">
            <a:avLst/>
          </a:prstGeom>
        </p:spPr>
        <p:txBody>
          <a:bodyPr/>
          <a:lstStyle/>
          <a:p>
            <a:pPr/>
          </a:p>
        </p:txBody>
      </p:sp>
      <p:sp>
        <p:nvSpPr>
          <p:cNvPr id="85" name="Shape 85"/>
          <p:cNvSpPr/>
          <p:nvPr>
            <p:ph type="body" sz="quarter" idx="1"/>
          </p:nvPr>
        </p:nvSpPr>
        <p:spPr>
          <a:prstGeom prst="rect">
            <a:avLst/>
          </a:prstGeom>
        </p:spPr>
        <p:txBody>
          <a:bodyPr/>
          <a:lstStyle>
            <a:lvl1pPr>
              <a:defRPr sz="1600"/>
            </a:lvl1pPr>
          </a:lstStyle>
          <a:p>
            <a:pPr/>
            <a:r>
              <a:t>In today’s lecture, we will be talking about probabilistic ranking principle, and probabilistic retrieval models such as the BM25 model, which was first introduced in the 1970s. BM25 was a ranking model based on probabilistic theory. As of today, it’s still one of the most major ranking models that people would choose to implement for their systems, due to its simplicity and competitive performance.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lvl1pPr>
              <a:defRPr sz="1700"/>
            </a:lvl1pPr>
          </a:lstStyle>
          <a:p>
            <a:pPr/>
            <a:r>
              <a:t>So this linear regression model only contains 3 parameters, alpha and omega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lvl1pPr>
              <a:defRPr sz="1700"/>
            </a:lvl1pPr>
          </a:lstStyle>
          <a:p>
            <a:pPr/>
            <a:r>
              <a:t>So this linear regression model only contains 3 parameters, alpha and omega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defRPr sz="1700"/>
            </a:pPr>
            <a:r>
              <a:t>Repeat:</a:t>
            </a:r>
          </a:p>
          <a:p>
            <a:pPr>
              <a:defRPr sz="1700"/>
            </a:pPr>
            <a:r>
              <a:t>Upweight examples it gets wrong; </a:t>
            </a:r>
          </a:p>
          <a:p>
            <a:pPr>
              <a:defRPr sz="1700"/>
            </a:pPr>
            <a:r>
              <a:t>Downweight examples it gets right</a:t>
            </a:r>
          </a:p>
          <a:p>
            <a:pPr>
              <a:defRPr sz="1700"/>
            </a:pPr>
            <a:r>
              <a:t>Learn another small decision tree on that reweighted data</a:t>
            </a:r>
          </a:p>
          <a:p>
            <a:pPr>
              <a:defRPr sz="1700"/>
            </a:pPr>
            <a:r>
              <a:t>Classify with weighted vote of all trees</a:t>
            </a:r>
          </a:p>
          <a:p>
            <a:pPr>
              <a:defRPr sz="1700"/>
            </a:pPr>
            <a:r>
              <a:t>Weight trees by individual accuracy</a:t>
            </a:r>
          </a:p>
          <a:p>
            <a:pPr>
              <a:defRPr sz="1700"/>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2" name="Shape 92"/>
          <p:cNvSpPr/>
          <p:nvPr>
            <p:ph type="sldImg"/>
          </p:nvPr>
        </p:nvSpPr>
        <p:spPr>
          <a:prstGeom prst="rect">
            <a:avLst/>
          </a:prstGeom>
        </p:spPr>
        <p:txBody>
          <a:bodyPr/>
          <a:lstStyle/>
          <a:p>
            <a:pPr/>
          </a:p>
        </p:txBody>
      </p:sp>
      <p:sp>
        <p:nvSpPr>
          <p:cNvPr id="93" name="Shape 93"/>
          <p:cNvSpPr/>
          <p:nvPr>
            <p:ph type="body" sz="quarter" idx="1"/>
          </p:nvPr>
        </p:nvSpPr>
        <p:spPr>
          <a:prstGeom prst="rect">
            <a:avLst/>
          </a:prstGeom>
        </p:spPr>
        <p:txBody>
          <a:bodyPr/>
          <a:lstStyle>
            <a:lvl1pPr>
              <a:defRPr sz="1600"/>
            </a:lvl1pPr>
          </a:lstStyle>
          <a:p>
            <a:pPr/>
            <a:r>
              <a:t>Before we begin today’s lecture, let’s first review what we learned from the last lecture. We learned that each document and each query can be represented as a vector in the same space. To retrieve a document from a query, we compute the similarity score as the dot product between the document and query vector. It is important to leverage the inverse document frequency to penalize the weight of stop words such as “the” and “a”.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lvl1pPr>
              <a:defRPr sz="2000"/>
            </a:lvl1pPr>
          </a:lstStyle>
          <a:p>
            <a:pPr/>
            <a:r>
              <a:t>h(x; a) are simple functions of x with parameters a = {a1, a2, …, an} defining the function h, and the β are weighting coefficients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Shape 511"/>
          <p:cNvSpPr/>
          <p:nvPr>
            <p:ph type="sldImg"/>
          </p:nvPr>
        </p:nvSpPr>
        <p:spPr>
          <a:prstGeom prst="rect">
            <a:avLst/>
          </a:prstGeom>
        </p:spPr>
        <p:txBody>
          <a:bodyPr/>
          <a:lstStyle/>
          <a:p>
            <a:pPr/>
          </a:p>
        </p:txBody>
      </p:sp>
      <p:sp>
        <p:nvSpPr>
          <p:cNvPr id="512" name="Shape 512"/>
          <p:cNvSpPr/>
          <p:nvPr>
            <p:ph type="body" sz="quarter" idx="1"/>
          </p:nvPr>
        </p:nvSpPr>
        <p:spPr>
          <a:prstGeom prst="rect">
            <a:avLst/>
          </a:prstGeom>
        </p:spPr>
        <p:txBody>
          <a:bodyPr/>
          <a:lstStyle>
            <a:lvl1pPr>
              <a:defRPr sz="2000"/>
            </a:lvl1pPr>
          </a:lstStyle>
          <a:p>
            <a:pPr/>
            <a:r>
              <a:t>h(x; a) are simple functions of x with parameters a = {a1, a2, …, an} defining the function h, and the β are weighting coefficients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r>
              <a:t>The reason it’s called gradient boosting is that the residual is exactly equal to the gradient, so we are using the gradient to improve the model for each iteration</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First, learn the simplest predictor that predicts a constant value that minimizes the error on the training data</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Shape 572"/>
          <p:cNvSpPr/>
          <p:nvPr>
            <p:ph type="sldImg"/>
          </p:nvPr>
        </p:nvSpPr>
        <p:spPr>
          <a:prstGeom prst="rect">
            <a:avLst/>
          </a:prstGeom>
        </p:spPr>
        <p:txBody>
          <a:bodyPr/>
          <a:lstStyle/>
          <a:p>
            <a:pPr/>
          </a:p>
        </p:txBody>
      </p:sp>
      <p:sp>
        <p:nvSpPr>
          <p:cNvPr id="573" name="Shape 573"/>
          <p:cNvSpPr/>
          <p:nvPr>
            <p:ph type="body" sz="quarter" idx="1"/>
          </p:nvPr>
        </p:nvSpPr>
        <p:spPr>
          <a:prstGeom prst="rect">
            <a:avLst/>
          </a:prstGeom>
        </p:spPr>
        <p:txBody>
          <a:bodyPr/>
          <a:lstStyle>
            <a:lvl1pPr>
              <a:defRPr sz="1600"/>
            </a:lvl1pPr>
          </a:lstStyle>
          <a:p>
            <a:pPr/>
            <a:r>
              <a:t>We split root node based on least squares criterion and build a tree predicting “pseudo-residuals”</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1" name="Shape 661"/>
          <p:cNvSpPr/>
          <p:nvPr>
            <p:ph type="sldImg"/>
          </p:nvPr>
        </p:nvSpPr>
        <p:spPr>
          <a:prstGeom prst="rect">
            <a:avLst/>
          </a:prstGeom>
        </p:spPr>
        <p:txBody>
          <a:bodyPr/>
          <a:lstStyle/>
          <a:p>
            <a:pPr/>
          </a:p>
        </p:txBody>
      </p:sp>
      <p:sp>
        <p:nvSpPr>
          <p:cNvPr id="662" name="Shape 66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8" name="Shape 678"/>
          <p:cNvSpPr/>
          <p:nvPr>
            <p:ph type="sldImg"/>
          </p:nvPr>
        </p:nvSpPr>
        <p:spPr>
          <a:prstGeom prst="rect">
            <a:avLst/>
          </a:prstGeom>
        </p:spPr>
        <p:txBody>
          <a:bodyPr/>
          <a:lstStyle/>
          <a:p>
            <a:pPr/>
          </a:p>
        </p:txBody>
      </p:sp>
      <p:sp>
        <p:nvSpPr>
          <p:cNvPr id="679" name="Shape 67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a:p>
        </p:txBody>
      </p:sp>
      <p:sp>
        <p:nvSpPr>
          <p:cNvPr id="691" name="Shape 691"/>
          <p:cNvSpPr/>
          <p:nvPr>
            <p:ph type="body" sz="quarter" idx="1"/>
          </p:nvPr>
        </p:nvSpPr>
        <p:spPr>
          <a:prstGeom prst="rect">
            <a:avLst/>
          </a:prstGeom>
        </p:spPr>
        <p:txBody>
          <a:bodyPr/>
          <a:lstStyle/>
          <a:p>
            <a:pPr/>
            <a:r>
              <a:t>describes the desired change of scores for the document pair di and dj, </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Shape 698"/>
          <p:cNvSpPr/>
          <p:nvPr>
            <p:ph type="sldImg"/>
          </p:nvPr>
        </p:nvSpPr>
        <p:spPr>
          <a:prstGeom prst="rect">
            <a:avLst/>
          </a:prstGeom>
        </p:spPr>
        <p:txBody>
          <a:bodyPr/>
          <a:lstStyle/>
          <a:p>
            <a:pPr/>
          </a:p>
        </p:txBody>
      </p:sp>
      <p:sp>
        <p:nvSpPr>
          <p:cNvPr id="699" name="Shape 699"/>
          <p:cNvSpPr/>
          <p:nvPr>
            <p:ph type="body" sz="quarter" idx="1"/>
          </p:nvPr>
        </p:nvSpPr>
        <p:spPr>
          <a:prstGeom prst="rect">
            <a:avLst/>
          </a:prstGeom>
        </p:spPr>
        <p:txBody>
          <a:bodyPr/>
          <a:lstStyle/>
          <a:p>
            <a:pPr/>
            <a:r>
              <a:t>The optimization algorithm should find the w_k such that it makes this document go a little higher, and so for this and this document. But this document should go above more than this and this document</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Shape 706"/>
          <p:cNvSpPr/>
          <p:nvPr>
            <p:ph type="sldImg"/>
          </p:nvPr>
        </p:nvSpPr>
        <p:spPr>
          <a:prstGeom prst="rect">
            <a:avLst/>
          </a:prstGeom>
        </p:spPr>
        <p:txBody>
          <a:bodyPr/>
          <a:lstStyle/>
          <a:p>
            <a:pPr/>
          </a:p>
        </p:txBody>
      </p:sp>
      <p:sp>
        <p:nvSpPr>
          <p:cNvPr id="707" name="Shape 707"/>
          <p:cNvSpPr/>
          <p:nvPr>
            <p:ph type="body" sz="quarter" idx="1"/>
          </p:nvPr>
        </p:nvSpPr>
        <p:spPr>
          <a:prstGeom prst="rect">
            <a:avLst/>
          </a:prstGeom>
        </p:spPr>
        <p:txBody>
          <a:bodyPr/>
          <a:lstStyle/>
          <a:p>
            <a:pPr/>
            <a:r>
              <a:t>The optimization algorithm should find the w_k such that it makes this document go a little higher, and so for this and this document. But this document should go above more than this and this document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 name="Shape 112"/>
          <p:cNvSpPr/>
          <p:nvPr>
            <p:ph type="sldImg"/>
          </p:nvPr>
        </p:nvSpPr>
        <p:spPr>
          <a:prstGeom prst="rect">
            <a:avLst/>
          </a:prstGeom>
        </p:spPr>
        <p:txBody>
          <a:bodyPr/>
          <a:lstStyle/>
          <a:p>
            <a:pPr/>
          </a:p>
        </p:txBody>
      </p:sp>
      <p:sp>
        <p:nvSpPr>
          <p:cNvPr id="113" name="Shape 11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5" name="Shape 715"/>
          <p:cNvSpPr/>
          <p:nvPr>
            <p:ph type="sldImg"/>
          </p:nvPr>
        </p:nvSpPr>
        <p:spPr>
          <a:prstGeom prst="rect">
            <a:avLst/>
          </a:prstGeom>
        </p:spPr>
        <p:txBody>
          <a:bodyPr/>
          <a:lstStyle/>
          <a:p>
            <a:pPr/>
          </a:p>
        </p:txBody>
      </p:sp>
      <p:sp>
        <p:nvSpPr>
          <p:cNvPr id="716" name="Shape 716"/>
          <p:cNvSpPr/>
          <p:nvPr>
            <p:ph type="body" sz="quarter" idx="1"/>
          </p:nvPr>
        </p:nvSpPr>
        <p:spPr>
          <a:prstGeom prst="rect">
            <a:avLst/>
          </a:prstGeom>
        </p:spPr>
        <p:txBody>
          <a:bodyPr/>
          <a:lstStyle>
            <a:lvl1pPr>
              <a:defRPr sz="1800"/>
            </a:lvl1pPr>
          </a:lstStyle>
          <a:p>
            <a:pPr/>
            <a:r>
              <a:t>describes the desired change of scores for the pair of documents di and dj</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2" name="Shape 722"/>
          <p:cNvSpPr/>
          <p:nvPr>
            <p:ph type="sldImg"/>
          </p:nvPr>
        </p:nvSpPr>
        <p:spPr>
          <a:prstGeom prst="rect">
            <a:avLst/>
          </a:prstGeom>
        </p:spPr>
        <p:txBody>
          <a:bodyPr/>
          <a:lstStyle/>
          <a:p>
            <a:pPr/>
          </a:p>
        </p:txBody>
      </p:sp>
      <p:sp>
        <p:nvSpPr>
          <p:cNvPr id="723" name="Shape 723"/>
          <p:cNvSpPr/>
          <p:nvPr>
            <p:ph type="body" sz="quarter" idx="1"/>
          </p:nvPr>
        </p:nvSpPr>
        <p:spPr>
          <a:prstGeom prst="rect">
            <a:avLst/>
          </a:prstGeom>
        </p:spPr>
        <p:txBody>
          <a:bodyPr/>
          <a:lstStyle>
            <a:lvl1pPr>
              <a:defRPr sz="1800"/>
            </a:lvl1pPr>
          </a:lstStyle>
          <a:p>
            <a:pPr/>
            <a:r>
              <a:t>describes the desired change of scores for the pair of documents di and dj</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4" name="Shape 734"/>
          <p:cNvSpPr/>
          <p:nvPr>
            <p:ph type="sldImg"/>
          </p:nvPr>
        </p:nvSpPr>
        <p:spPr>
          <a:prstGeom prst="rect">
            <a:avLst/>
          </a:prstGeom>
        </p:spPr>
        <p:txBody>
          <a:bodyPr/>
          <a:lstStyle/>
          <a:p>
            <a:pPr/>
          </a:p>
        </p:txBody>
      </p:sp>
      <p:sp>
        <p:nvSpPr>
          <p:cNvPr id="735" name="Shape 73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2" name="Shape 742"/>
          <p:cNvSpPr/>
          <p:nvPr>
            <p:ph type="sldImg"/>
          </p:nvPr>
        </p:nvSpPr>
        <p:spPr>
          <a:prstGeom prst="rect">
            <a:avLst/>
          </a:prstGeom>
        </p:spPr>
        <p:txBody>
          <a:bodyPr/>
          <a:lstStyle/>
          <a:p>
            <a:pPr/>
          </a:p>
        </p:txBody>
      </p:sp>
      <p:sp>
        <p:nvSpPr>
          <p:cNvPr id="743" name="Shape 743"/>
          <p:cNvSpPr/>
          <p:nvPr>
            <p:ph type="body" sz="quarter" idx="1"/>
          </p:nvPr>
        </p:nvSpPr>
        <p:spPr>
          <a:prstGeom prst="rect">
            <a:avLst/>
          </a:prstGeom>
        </p:spPr>
        <p:txBody>
          <a:bodyPr/>
          <a:lstStyle/>
          <a:p>
            <a:pPr/>
            <a:r>
              <a:t>Support various ranking objective and evaluation metrics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p>
            <a:pPr/>
            <a:r>
              <a:t>For example, utilizing hinge function and taking the true loss as MAP, we obtain SVM MAP.</a:t>
            </a:r>
          </a:p>
          <a:p>
            <a:pPr/>
            <a:r>
              <a:t>More precisely, SVM MAP solves the following optimization problem:</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4" name="Shape 764"/>
          <p:cNvSpPr/>
          <p:nvPr>
            <p:ph type="sldImg"/>
          </p:nvPr>
        </p:nvSpPr>
        <p:spPr>
          <a:prstGeom prst="rect">
            <a:avLst/>
          </a:prstGeom>
        </p:spPr>
        <p:txBody>
          <a:bodyPr/>
          <a:lstStyle/>
          <a:p>
            <a:pPr/>
          </a:p>
        </p:txBody>
      </p:sp>
      <p:sp>
        <p:nvSpPr>
          <p:cNvPr id="765" name="Shape 765"/>
          <p:cNvSpPr/>
          <p:nvPr>
            <p:ph type="body" sz="quarter" idx="1"/>
          </p:nvPr>
        </p:nvSpPr>
        <p:spPr>
          <a:prstGeom prst="rect">
            <a:avLst/>
          </a:prstGeom>
        </p:spPr>
        <p:txBody>
          <a:bodyPr/>
          <a:lstStyle/>
          <a:p>
            <a:pPr/>
            <a:r>
              <a:t>Support various ranking objective and evaluation metrics</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0" name="Shape 770"/>
          <p:cNvSpPr/>
          <p:nvPr>
            <p:ph type="sldImg"/>
          </p:nvPr>
        </p:nvSpPr>
        <p:spPr>
          <a:prstGeom prst="rect">
            <a:avLst/>
          </a:prstGeom>
        </p:spPr>
        <p:txBody>
          <a:bodyPr/>
          <a:lstStyle/>
          <a:p>
            <a:pPr/>
          </a:p>
        </p:txBody>
      </p:sp>
      <p:sp>
        <p:nvSpPr>
          <p:cNvPr id="771" name="Shape 771"/>
          <p:cNvSpPr/>
          <p:nvPr>
            <p:ph type="body" sz="quarter" idx="1"/>
          </p:nvPr>
        </p:nvSpPr>
        <p:spPr>
          <a:prstGeom prst="rect">
            <a:avLst/>
          </a:prstGeom>
        </p:spPr>
        <p:txBody>
          <a:bodyPr/>
          <a:lstStyle/>
          <a:p>
            <a:pPr/>
            <a:r>
              <a:t>The magnitude of wki shows how much the corresponding document is misplaced in the ranking. A positive weight wkI indicates that the ranking</a:t>
            </a:r>
          </a:p>
          <a:p>
            <a:pPr/>
            <a:r>
              <a:t>position of dki induced by the current ranking function F is less than its true rank position, while a negative weight wki shows that ranking position of d ki induced by the current F is greater than its true rank position.</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6" name="Shape 776"/>
          <p:cNvSpPr/>
          <p:nvPr>
            <p:ph type="sldImg"/>
          </p:nvPr>
        </p:nvSpPr>
        <p:spPr>
          <a:prstGeom prst="rect">
            <a:avLst/>
          </a:prstGeom>
        </p:spPr>
        <p:txBody>
          <a:bodyPr/>
          <a:lstStyle/>
          <a:p>
            <a:pPr/>
          </a:p>
        </p:txBody>
      </p:sp>
      <p:sp>
        <p:nvSpPr>
          <p:cNvPr id="777" name="Shape 777"/>
          <p:cNvSpPr/>
          <p:nvPr>
            <p:ph type="body" sz="quarter" idx="1"/>
          </p:nvPr>
        </p:nvSpPr>
        <p:spPr>
          <a:prstGeom prst="rect">
            <a:avLst/>
          </a:prstGeom>
        </p:spPr>
        <p:txBody>
          <a:bodyPr/>
          <a:lstStyle>
            <a:lvl1pPr>
              <a:defRPr sz="1800"/>
            </a:lvl1pPr>
          </a:lstStyle>
          <a:p>
            <a:pPr/>
            <a:r>
              <a:t>describes the desired change of scores for the pair of documents di and dj</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3" name="Shape 783"/>
          <p:cNvSpPr/>
          <p:nvPr>
            <p:ph type="sldImg"/>
          </p:nvPr>
        </p:nvSpPr>
        <p:spPr>
          <a:prstGeom prst="rect">
            <a:avLst/>
          </a:prstGeom>
        </p:spPr>
        <p:txBody>
          <a:bodyPr/>
          <a:lstStyle/>
          <a:p>
            <a:pPr/>
          </a:p>
        </p:txBody>
      </p:sp>
      <p:sp>
        <p:nvSpPr>
          <p:cNvPr id="784" name="Shape 784"/>
          <p:cNvSpPr/>
          <p:nvPr>
            <p:ph type="body" sz="quarter" idx="1"/>
          </p:nvPr>
        </p:nvSpPr>
        <p:spPr>
          <a:prstGeom prst="rect">
            <a:avLst/>
          </a:prstGeom>
        </p:spPr>
        <p:txBody>
          <a:bodyPr/>
          <a:lstStyle>
            <a:lvl1pPr>
              <a:defRPr sz="1800"/>
            </a:lvl1pPr>
          </a:lstStyle>
          <a:p>
            <a:pPr/>
            <a:r>
              <a:t>describes the desired change of scores for the pair of documents di and dj</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4" name="Shape 124"/>
          <p:cNvSpPr/>
          <p:nvPr>
            <p:ph type="sldImg"/>
          </p:nvPr>
        </p:nvSpPr>
        <p:spPr>
          <a:prstGeom prst="rect">
            <a:avLst/>
          </a:prstGeom>
        </p:spPr>
        <p:txBody>
          <a:bodyPr/>
          <a:lstStyle/>
          <a:p>
            <a:pPr/>
          </a:p>
        </p:txBody>
      </p:sp>
      <p:sp>
        <p:nvSpPr>
          <p:cNvPr id="125" name="Shape 12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Picture 1" descr="Picture 1"/>
          <p:cNvPicPr>
            <a:picLocks noChangeAspect="1"/>
          </p:cNvPicPr>
          <p:nvPr/>
        </p:nvPicPr>
        <p:blipFill>
          <a:blip r:embed="rId3">
            <a:extLst/>
          </a:blip>
          <a:stretch>
            <a:fillRect/>
          </a:stretch>
        </p:blipFill>
        <p:spPr>
          <a:xfrm>
            <a:off x="471339" y="5965187"/>
            <a:ext cx="2370620" cy="411482"/>
          </a:xfrm>
          <a:prstGeom prst="rect">
            <a:avLst/>
          </a:prstGeom>
          <a:ln w="12700">
            <a:miter lim="400000"/>
          </a:ln>
        </p:spPr>
      </p:pic>
      <p:sp>
        <p:nvSpPr>
          <p:cNvPr id="12" name="Slide Number"/>
          <p:cNvSpPr txBox="1"/>
          <p:nvPr>
            <p:ph type="sldNum" sz="quarter" idx="2"/>
          </p:nvPr>
        </p:nvSpPr>
        <p:spPr>
          <a:xfrm>
            <a:off x="8473620" y="6221731"/>
            <a:ext cx="263980" cy="269239"/>
          </a:xfrm>
          <a:prstGeom prst="rect">
            <a:avLst/>
          </a:prstGeom>
        </p:spPr>
        <p:txBody>
          <a:bodyPr/>
          <a:lstStyle>
            <a:lvl1pPr>
              <a:defRPr b="0" sz="12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Slide 1">
    <p:spTree>
      <p:nvGrpSpPr>
        <p:cNvPr id="1" name=""/>
        <p:cNvGrpSpPr/>
        <p:nvPr/>
      </p:nvGrpSpPr>
      <p:grpSpPr>
        <a:xfrm>
          <a:off x="0" y="0"/>
          <a:ext cx="0" cy="0"/>
          <a:chOff x="0" y="0"/>
          <a:chExt cx="0" cy="0"/>
        </a:xfrm>
      </p:grpSpPr>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28"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solidFill>
          <a:srgbClr val="FFFFFF"/>
        </a:solidFill>
      </p:bgPr>
    </p:bg>
    <p:spTree>
      <p:nvGrpSpPr>
        <p:cNvPr id="1" name=""/>
        <p:cNvGrpSpPr/>
        <p:nvPr/>
      </p:nvGrpSpPr>
      <p:grpSpPr>
        <a:xfrm>
          <a:off x="0" y="0"/>
          <a:ext cx="0" cy="0"/>
          <a:chOff x="0" y="0"/>
          <a:chExt cx="0" cy="0"/>
        </a:xfrm>
      </p:grpSpPr>
      <p:sp>
        <p:nvSpPr>
          <p:cNvPr id="35" name="Title Text"/>
          <p:cNvSpPr txBox="1"/>
          <p:nvPr>
            <p:ph type="title"/>
          </p:nvPr>
        </p:nvSpPr>
        <p:spPr>
          <a:xfrm>
            <a:off x="2193725" y="178592"/>
            <a:ext cx="7804549" cy="1518050"/>
          </a:xfrm>
          <a:prstGeom prst="rect">
            <a:avLst/>
          </a:prstGeom>
        </p:spPr>
        <p:txBody>
          <a:bodyPr lIns="35717" tIns="35717" rIns="35717" bIns="35717"/>
          <a:lstStyle>
            <a:lvl1pPr defTabSz="410764">
              <a:defRPr sz="5200">
                <a:solidFill>
                  <a:srgbClr val="000000"/>
                </a:solidFill>
                <a:latin typeface="Helvetica Neue Medium"/>
                <a:ea typeface="Helvetica Neue Medium"/>
                <a:cs typeface="Helvetica Neue Medium"/>
                <a:sym typeface="Helvetica Neue Medium"/>
              </a:defRPr>
            </a:lvl1pPr>
          </a:lstStyle>
          <a:p>
            <a:pPr/>
            <a:r>
              <a:t>Title Text</a:t>
            </a:r>
          </a:p>
        </p:txBody>
      </p:sp>
      <p:sp>
        <p:nvSpPr>
          <p:cNvPr id="36" name="Slide Number"/>
          <p:cNvSpPr txBox="1"/>
          <p:nvPr>
            <p:ph type="sldNum" sz="quarter" idx="2"/>
          </p:nvPr>
        </p:nvSpPr>
        <p:spPr>
          <a:xfrm>
            <a:off x="5987999" y="6536531"/>
            <a:ext cx="211239" cy="207821"/>
          </a:xfrm>
          <a:prstGeom prst="rect">
            <a:avLst/>
          </a:prstGeom>
        </p:spPr>
        <p:txBody>
          <a:bodyPr lIns="35717" tIns="35717" rIns="35717" bIns="35717" anchor="t"/>
          <a:lstStyle>
            <a:lvl1pPr algn="ctr" defTabSz="410764">
              <a:defRPr b="0"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43" name="/ 55"/>
          <p:cNvSpPr txBox="1"/>
          <p:nvPr/>
        </p:nvSpPr>
        <p:spPr>
          <a:xfrm>
            <a:off x="11086227" y="6033839"/>
            <a:ext cx="527803" cy="3752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 55</a:t>
            </a:r>
          </a:p>
        </p:txBody>
      </p:sp>
      <p:sp>
        <p:nvSpPr>
          <p:cNvPr id="44"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609600" y="1600200"/>
            <a:ext cx="10837090" cy="35637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356715" y="6081717"/>
            <a:ext cx="372029" cy="358139"/>
          </a:xfrm>
          <a:prstGeom prst="rect">
            <a:avLst/>
          </a:prstGeom>
          <a:ln w="12700">
            <a:miter lim="400000"/>
          </a:ln>
        </p:spPr>
        <p:txBody>
          <a:bodyPr wrap="none" lIns="45718" tIns="45718" rIns="45718" bIns="45718" anchor="ctr">
            <a:spAutoFit/>
          </a:bodyPr>
          <a:lstStyle>
            <a:lvl1pPr algn="r">
              <a:defRPr b="1">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9pPr>
    </p:bodyStyle>
    <p:otherStyle>
      <a:lvl1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1pPr>
      <a:lvl2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2pPr>
      <a:lvl3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3pPr>
      <a:lvl4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4pPr>
      <a:lvl5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5pPr>
      <a:lvl6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6pPr>
      <a:lvl7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7pPr>
      <a:lvl8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8pPr>
      <a:lvl9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tif"/><Relationship Id="rId4" Type="http://schemas.openxmlformats.org/officeDocument/2006/relationships/image" Target="../media/image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tif"/><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tif"/><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13.png"/><Relationship Id="rId8"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3.tif"/><Relationship Id="rId4" Type="http://schemas.openxmlformats.org/officeDocument/2006/relationships/image" Target="../media/image14.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5.tif"/></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41.png"/><Relationship Id="rId6" Type="http://schemas.openxmlformats.org/officeDocument/2006/relationships/image" Target="../media/image42.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 Id="rId11" Type="http://schemas.openxmlformats.org/officeDocument/2006/relationships/image" Target="../media/image2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tif"/><Relationship Id="rId4" Type="http://schemas.openxmlformats.org/officeDocument/2006/relationships/image" Target="../media/image6.tif"/><Relationship Id="rId5" Type="http://schemas.openxmlformats.org/officeDocument/2006/relationships/image" Target="../media/image7.tif"/></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2.png"/><Relationship Id="rId4" Type="http://schemas.openxmlformats.org/officeDocument/2006/relationships/image" Target="../media/image5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4.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5.png"/><Relationship Id="rId4" Type="http://schemas.openxmlformats.org/officeDocument/2006/relationships/image" Target="../media/image56.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58.pn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6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3.png"/><Relationship Id="rId4" Type="http://schemas.openxmlformats.org/officeDocument/2006/relationships/image" Target="../media/image6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5.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tif"/><Relationship Id="rId4" Type="http://schemas.openxmlformats.org/officeDocument/2006/relationships/image" Target="../media/image3.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hyperlink" Target="https://github.com/dmlc/xgboost" TargetMode="External"/><Relationship Id="rId4" Type="http://schemas.openxmlformats.org/officeDocument/2006/relationships/hyperlink" Target="https://webscope.sandbox.yahoo.com/catalog.php?datatype=c&amp;guccounter=1&amp;guce_referrer=aHR0cHM6Ly93d3cuZ29vZ2xlLmNvbS8&amp;guce_referrer_sig=AQAAABRLzBFNo7pVVfNFsOzV_PvjyjARDWcENr7j8soseWgoG0K1PScm7jsHlYEF80zpi5a9D4pBzpPe0hYU6jkVi-f9d9Y5VV44Xo6NYoWSdSgMqs3tZYC_QNEWl9N1Ywl0SFWudrZyC75dQUFkAP8RBNQ0iiQH8VBK0boOJs6la5Aq" TargetMode="Externa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tif"/><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Slide Number"/>
          <p:cNvSpPr txBox="1"/>
          <p:nvPr>
            <p:ph type="sldNum" sz="quarter" idx="4294967295"/>
          </p:nvPr>
        </p:nvSpPr>
        <p:spPr>
          <a:xfrm>
            <a:off x="10857975" y="6049983"/>
            <a:ext cx="225399"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
        <p:nvSpPr>
          <p:cNvPr id="54" name="Title 1"/>
          <p:cNvSpPr txBox="1"/>
          <p:nvPr/>
        </p:nvSpPr>
        <p:spPr>
          <a:xfrm>
            <a:off x="1162541" y="1220906"/>
            <a:ext cx="9545015" cy="16101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nSpc>
                <a:spcPts val="5600"/>
              </a:lnSpc>
              <a:spcBef>
                <a:spcPts val="1200"/>
              </a:spcBef>
              <a:defRPr b="1" sz="3200">
                <a:solidFill>
                  <a:srgbClr val="000000"/>
                </a:solidFill>
                <a:latin typeface="Arial"/>
                <a:ea typeface="Arial"/>
                <a:cs typeface="Arial"/>
                <a:sym typeface="Arial"/>
              </a:defRPr>
            </a:lvl1pPr>
          </a:lstStyle>
          <a:p>
            <a:pPr/>
            <a:r>
              <a:t>CS 589 Fall 2021 Lecture 5</a:t>
            </a:r>
          </a:p>
        </p:txBody>
      </p:sp>
      <p:sp>
        <p:nvSpPr>
          <p:cNvPr id="55" name="TextBox 6"/>
          <p:cNvSpPr txBox="1"/>
          <p:nvPr/>
        </p:nvSpPr>
        <p:spPr>
          <a:xfrm>
            <a:off x="1433758" y="4230289"/>
            <a:ext cx="7648084" cy="17332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b="1" sz="2200">
                <a:solidFill>
                  <a:srgbClr val="000000"/>
                </a:solidFill>
                <a:latin typeface="Arial"/>
                <a:ea typeface="Arial"/>
                <a:cs typeface="Arial"/>
                <a:sym typeface="Arial"/>
              </a:defRPr>
            </a:pPr>
            <a:r>
              <a:t>Monday 6:30-9:00                        </a:t>
            </a:r>
          </a:p>
          <a:p>
            <a:pPr>
              <a:defRPr b="1" sz="2200">
                <a:solidFill>
                  <a:srgbClr val="000000"/>
                </a:solidFill>
                <a:latin typeface="Arial"/>
                <a:ea typeface="Arial"/>
                <a:cs typeface="Arial"/>
                <a:sym typeface="Arial"/>
              </a:defRPr>
            </a:pPr>
            <a:r>
              <a:t>Babbio 122</a:t>
            </a:r>
          </a:p>
          <a:p>
            <a:pPr>
              <a:defRPr b="1" sz="2200">
                <a:solidFill>
                  <a:srgbClr val="000000"/>
                </a:solidFill>
                <a:latin typeface="Arial"/>
                <a:ea typeface="Arial"/>
                <a:cs typeface="Arial"/>
                <a:sym typeface="Arial"/>
              </a:defRPr>
            </a:pPr>
            <a:r>
              <a:t>                          </a:t>
            </a:r>
          </a:p>
        </p:txBody>
      </p:sp>
      <p:sp>
        <p:nvSpPr>
          <p:cNvPr id="56" name="TextBox 6"/>
          <p:cNvSpPr txBox="1"/>
          <p:nvPr/>
        </p:nvSpPr>
        <p:spPr>
          <a:xfrm>
            <a:off x="1433758" y="5316498"/>
            <a:ext cx="7648084" cy="16062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p>
          <a:p>
            <a:pPr>
              <a:defRPr>
                <a:solidFill>
                  <a:srgbClr val="FF2600"/>
                </a:solidFill>
                <a:latin typeface="Arial"/>
                <a:ea typeface="Arial"/>
                <a:cs typeface="Arial"/>
                <a:sym typeface="Arial"/>
              </a:defRPr>
            </a:pPr>
            <a:r>
              <a:t>All zoom links in Canvas</a:t>
            </a:r>
          </a:p>
          <a:p>
            <a:pPr>
              <a:defRPr>
                <a:solidFill>
                  <a:srgbClr val="FF2600"/>
                </a:solidFill>
                <a:latin typeface="Arial"/>
                <a:ea typeface="Arial"/>
                <a:cs typeface="Arial"/>
                <a:sym typeface="Arial"/>
              </a:defRPr>
            </a:pPr>
            <a:r>
              <a:t>Slides adapted from Stanford CS276</a:t>
            </a:r>
          </a:p>
          <a:p>
            <a:pPr>
              <a:defRPr b="1" sz="2200">
                <a:solidFill>
                  <a:srgbClr val="000000"/>
                </a:solidFill>
                <a:latin typeface="Arial"/>
                <a:ea typeface="Arial"/>
                <a:cs typeface="Arial"/>
                <a:sym typeface="Arial"/>
              </a:defRPr>
            </a:pPr>
            <a:r>
              <a:t>                          </a:t>
            </a:r>
          </a:p>
        </p:txBody>
      </p:sp>
      <p:sp>
        <p:nvSpPr>
          <p:cNvPr id="57" name="TextBox 6"/>
          <p:cNvSpPr txBox="1"/>
          <p:nvPr/>
        </p:nvSpPr>
        <p:spPr>
          <a:xfrm>
            <a:off x="4157125" y="2631719"/>
            <a:ext cx="4323066"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Learning to rank</a:t>
            </a:r>
          </a:p>
        </p:txBody>
      </p:sp>
      <p:pic>
        <p:nvPicPr>
          <p:cNvPr id="58"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59" name="TextBox 6"/>
          <p:cNvSpPr txBox="1"/>
          <p:nvPr/>
        </p:nvSpPr>
        <p:spPr>
          <a:xfrm>
            <a:off x="7986958" y="5758505"/>
            <a:ext cx="7648084" cy="22698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000">
                <a:solidFill>
                  <a:schemeClr val="accent4">
                    <a:lumOff val="-10666"/>
                  </a:schemeClr>
                </a:solidFill>
                <a:latin typeface="Arial"/>
                <a:ea typeface="Arial"/>
                <a:cs typeface="Arial"/>
                <a:sym typeface="Arial"/>
              </a:defRPr>
            </a:lvl1pPr>
          </a:lstStyle>
          <a:p>
            <a:pPr/>
            <a:r>
              <a:t>photo: https://www.scubedstudios.com/information-retrieval/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EFB"/>
        </a:solidFill>
      </p:bgPr>
    </p:bg>
    <p:spTree>
      <p:nvGrpSpPr>
        <p:cNvPr id="1" name=""/>
        <p:cNvGrpSpPr/>
        <p:nvPr/>
      </p:nvGrpSpPr>
      <p:grpSpPr>
        <a:xfrm>
          <a:off x="0" y="0"/>
          <a:ext cx="0" cy="0"/>
          <a:chOff x="0" y="0"/>
          <a:chExt cx="0" cy="0"/>
        </a:xfrm>
      </p:grpSpPr>
      <p:sp>
        <p:nvSpPr>
          <p:cNvPr id="226" name="Background: linear regression"/>
          <p:cNvSpPr txBox="1"/>
          <p:nvPr>
            <p:ph type="title" idx="4294967295"/>
          </p:nvPr>
        </p:nvSpPr>
        <p:spPr>
          <a:xfrm>
            <a:off x="386860" y="528637"/>
            <a:ext cx="10550771" cy="657450"/>
          </a:xfrm>
          <a:prstGeom prst="rect">
            <a:avLst/>
          </a:prstGeom>
          <a:solidFill>
            <a:srgbClr val="FFFEFB"/>
          </a:solidFill>
        </p:spPr>
        <p:txBody>
          <a:bodyPr lIns="45719" tIns="45719" rIns="45719" bIns="45719" anchor="t"/>
          <a:lstStyle>
            <a:lvl1pPr algn="l">
              <a:defRPr b="1" sz="3000">
                <a:solidFill>
                  <a:srgbClr val="000000"/>
                </a:solidFill>
                <a:latin typeface="Arial"/>
                <a:ea typeface="Arial"/>
                <a:cs typeface="Arial"/>
                <a:sym typeface="Arial"/>
              </a:defRPr>
            </a:lvl1pPr>
          </a:lstStyle>
          <a:p>
            <a:pPr/>
            <a:r>
              <a:t>Background: linear regression</a:t>
            </a:r>
          </a:p>
        </p:txBody>
      </p:sp>
      <p:sp>
        <p:nvSpPr>
          <p:cNvPr id="22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28" name="Image" descr="Image"/>
          <p:cNvPicPr>
            <a:picLocks noChangeAspect="1"/>
          </p:cNvPicPr>
          <p:nvPr/>
        </p:nvPicPr>
        <p:blipFill>
          <a:blip r:embed="rId3">
            <a:extLst/>
          </a:blip>
          <a:stretch>
            <a:fillRect/>
          </a:stretch>
        </p:blipFill>
        <p:spPr>
          <a:xfrm>
            <a:off x="6880389" y="2019166"/>
            <a:ext cx="4509637" cy="2493185"/>
          </a:xfrm>
          <a:prstGeom prst="rect">
            <a:avLst/>
          </a:prstGeom>
          <a:ln w="12700">
            <a:miter lim="400000"/>
          </a:ln>
        </p:spPr>
      </p:pic>
      <p:sp>
        <p:nvSpPr>
          <p:cNvPr id="229" name="X"/>
          <p:cNvSpPr txBox="1"/>
          <p:nvPr/>
        </p:nvSpPr>
        <p:spPr>
          <a:xfrm>
            <a:off x="9282544" y="4814269"/>
            <a:ext cx="366664"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000000"/>
                </a:solidFill>
                <a:latin typeface="Arial"/>
                <a:ea typeface="Arial"/>
                <a:cs typeface="Arial"/>
                <a:sym typeface="Arial"/>
              </a:defRPr>
            </a:lvl1pPr>
          </a:lstStyle>
          <a:p>
            <a:pPr/>
            <a:r>
              <a:t>X</a:t>
            </a:r>
          </a:p>
        </p:txBody>
      </p:sp>
      <p:sp>
        <p:nvSpPr>
          <p:cNvPr id="230" name="The relationship between input feature and output label is modeled using a linear predictor…"/>
          <p:cNvSpPr txBox="1"/>
          <p:nvPr>
            <p:ph type="body" sz="half" idx="4294967295"/>
          </p:nvPr>
        </p:nvSpPr>
        <p:spPr>
          <a:xfrm>
            <a:off x="631530" y="1544531"/>
            <a:ext cx="5235057" cy="4994590"/>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The relationship between input feature and output label is modeled using a linear predictor</a:t>
            </a: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Disadvantage: cannot model non-linear relationships</a:t>
            </a:r>
          </a:p>
        </p:txBody>
      </p:sp>
      <p:pic>
        <p:nvPicPr>
          <p:cNvPr id="231" name="Image" descr="Image"/>
          <p:cNvPicPr>
            <a:picLocks noChangeAspect="1"/>
          </p:cNvPicPr>
          <p:nvPr/>
        </p:nvPicPr>
        <p:blipFill>
          <a:blip r:embed="rId4">
            <a:extLst/>
          </a:blip>
          <a:stretch>
            <a:fillRect/>
          </a:stretch>
        </p:blipFill>
        <p:spPr>
          <a:xfrm>
            <a:off x="1526731" y="2963847"/>
            <a:ext cx="3201796" cy="716287"/>
          </a:xfrm>
          <a:prstGeom prst="rect">
            <a:avLst/>
          </a:prstGeom>
          <a:ln w="12700">
            <a:miter lim="400000"/>
          </a:ln>
        </p:spPr>
      </p:pic>
      <p:sp>
        <p:nvSpPr>
          <p:cNvPr id="232" name="Square"/>
          <p:cNvSpPr/>
          <p:nvPr/>
        </p:nvSpPr>
        <p:spPr>
          <a:xfrm>
            <a:off x="483725" y="2686990"/>
            <a:ext cx="1270001" cy="1270001"/>
          </a:xfrm>
          <a:prstGeom prst="rect">
            <a:avLst/>
          </a:prstGeom>
          <a:solidFill>
            <a:srgbClr val="FFFEFB"/>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Background: gradient descent (optimization method)"/>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Background: gradient descent (optimization method)</a:t>
            </a:r>
          </a:p>
        </p:txBody>
      </p:sp>
      <p:sp>
        <p:nvSpPr>
          <p:cNvPr id="237" name="Slide Number"/>
          <p:cNvSpPr txBox="1"/>
          <p:nvPr>
            <p:ph type="sldNum" sz="quarter" idx="4294967295"/>
          </p:nvPr>
        </p:nvSpPr>
        <p:spPr>
          <a:xfrm>
            <a:off x="10794351" y="6049983"/>
            <a:ext cx="352650"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38" name="We have a cost function         we want to minimize…"/>
          <p:cNvSpPr txBox="1"/>
          <p:nvPr>
            <p:ph type="body" idx="4294967295"/>
          </p:nvPr>
        </p:nvSpPr>
        <p:spPr>
          <a:xfrm>
            <a:off x="520005" y="1496793"/>
            <a:ext cx="10779595" cy="5004501"/>
          </a:xfrm>
          <a:prstGeom prst="rect">
            <a:avLst/>
          </a:prstGeom>
        </p:spPr>
        <p:txBody>
          <a:bodyPr lIns="45719" tIns="45719" rIns="45719" bIns="45719"/>
          <a:lstStyle/>
          <a:p>
            <a:pPr marL="342899" indent="-342899" defTabSz="914400">
              <a:defRPr sz="2300">
                <a:solidFill>
                  <a:srgbClr val="000000"/>
                </a:solidFill>
                <a:latin typeface="Arial"/>
                <a:ea typeface="Arial"/>
                <a:cs typeface="Arial"/>
                <a:sym typeface="Arial"/>
              </a:defRPr>
            </a:pPr>
            <a:r>
              <a:t>We have a cost function         we want to minimize</a:t>
            </a:r>
          </a:p>
          <a:p>
            <a:pPr marL="342899" indent="-342899" defTabSz="914400">
              <a:defRPr sz="2300">
                <a:solidFill>
                  <a:srgbClr val="000000"/>
                </a:solidFill>
                <a:latin typeface="Arial"/>
                <a:ea typeface="Arial"/>
                <a:cs typeface="Arial"/>
                <a:sym typeface="Arial"/>
              </a:defRPr>
            </a:pPr>
            <a:r>
              <a:t>There are a list of optimization algorithm (for both convex and non-convex objectives), the most popular one is gradient descent (first-order optimization)</a:t>
            </a:r>
          </a:p>
          <a:p>
            <a:pPr marL="342899" indent="-342899" defTabSz="914400">
              <a:defRPr sz="2300">
                <a:solidFill>
                  <a:srgbClr val="000000"/>
                </a:solidFill>
                <a:latin typeface="Arial"/>
                <a:ea typeface="Arial"/>
                <a:cs typeface="Arial"/>
                <a:sym typeface="Arial"/>
              </a:defRPr>
            </a:pPr>
            <a:r>
              <a:t>At each iteration, GD calculate gradient of        , then take small step in direction of negative gradient</a:t>
            </a:r>
          </a:p>
        </p:txBody>
      </p:sp>
      <p:pic>
        <p:nvPicPr>
          <p:cNvPr id="239" name="Image" descr="Image"/>
          <p:cNvPicPr>
            <a:picLocks noChangeAspect="1"/>
          </p:cNvPicPr>
          <p:nvPr/>
        </p:nvPicPr>
        <p:blipFill>
          <a:blip r:embed="rId3">
            <a:extLst/>
          </a:blip>
          <a:stretch>
            <a:fillRect/>
          </a:stretch>
        </p:blipFill>
        <p:spPr>
          <a:xfrm>
            <a:off x="2327108" y="3687843"/>
            <a:ext cx="4654618" cy="2842138"/>
          </a:xfrm>
          <a:prstGeom prst="rect">
            <a:avLst/>
          </a:prstGeom>
          <a:ln w="12700">
            <a:miter lim="400000"/>
          </a:ln>
        </p:spPr>
      </p:pic>
      <p:pic>
        <p:nvPicPr>
          <p:cNvPr id="240" name="Image" descr="Image"/>
          <p:cNvPicPr>
            <a:picLocks noChangeAspect="1"/>
          </p:cNvPicPr>
          <p:nvPr/>
        </p:nvPicPr>
        <p:blipFill>
          <a:blip r:embed="rId4">
            <a:extLst/>
          </a:blip>
          <a:stretch>
            <a:fillRect/>
          </a:stretch>
        </p:blipFill>
        <p:spPr>
          <a:xfrm>
            <a:off x="8026720" y="5019949"/>
            <a:ext cx="2039691" cy="606395"/>
          </a:xfrm>
          <a:prstGeom prst="rect">
            <a:avLst/>
          </a:prstGeom>
          <a:ln w="12700">
            <a:miter lim="400000"/>
          </a:ln>
        </p:spPr>
      </p:pic>
      <p:pic>
        <p:nvPicPr>
          <p:cNvPr id="241" name="Image" descr="Image"/>
          <p:cNvPicPr>
            <a:picLocks noChangeAspect="1"/>
          </p:cNvPicPr>
          <p:nvPr/>
        </p:nvPicPr>
        <p:blipFill>
          <a:blip r:embed="rId5">
            <a:extLst/>
          </a:blip>
          <a:stretch>
            <a:fillRect/>
          </a:stretch>
        </p:blipFill>
        <p:spPr>
          <a:xfrm>
            <a:off x="7975719" y="4207742"/>
            <a:ext cx="1012143" cy="391055"/>
          </a:xfrm>
          <a:prstGeom prst="rect">
            <a:avLst/>
          </a:prstGeom>
          <a:ln w="12700">
            <a:miter lim="400000"/>
          </a:ln>
        </p:spPr>
      </p:pic>
      <p:pic>
        <p:nvPicPr>
          <p:cNvPr id="242" name="Image" descr="Image"/>
          <p:cNvPicPr>
            <a:picLocks noChangeAspect="1"/>
          </p:cNvPicPr>
          <p:nvPr/>
        </p:nvPicPr>
        <p:blipFill>
          <a:blip r:embed="rId6">
            <a:extLst/>
          </a:blip>
          <a:stretch>
            <a:fillRect/>
          </a:stretch>
        </p:blipFill>
        <p:spPr>
          <a:xfrm>
            <a:off x="6421938" y="2809440"/>
            <a:ext cx="510237" cy="281773"/>
          </a:xfrm>
          <a:prstGeom prst="rect">
            <a:avLst/>
          </a:prstGeom>
          <a:ln w="12700">
            <a:miter lim="400000"/>
          </a:ln>
        </p:spPr>
      </p:pic>
      <p:pic>
        <p:nvPicPr>
          <p:cNvPr id="243" name="Image" descr="Image"/>
          <p:cNvPicPr>
            <a:picLocks noChangeAspect="1"/>
          </p:cNvPicPr>
          <p:nvPr/>
        </p:nvPicPr>
        <p:blipFill>
          <a:blip r:embed="rId6">
            <a:extLst/>
          </a:blip>
          <a:stretch>
            <a:fillRect/>
          </a:stretch>
        </p:blipFill>
        <p:spPr>
          <a:xfrm>
            <a:off x="4117187" y="1587637"/>
            <a:ext cx="510237" cy="281773"/>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47" name="Background: support vector machine (SVM)"/>
          <p:cNvSpPr txBox="1"/>
          <p:nvPr>
            <p:ph type="title" idx="4294967295"/>
          </p:nvPr>
        </p:nvSpPr>
        <p:spPr>
          <a:xfrm>
            <a:off x="386860" y="528637"/>
            <a:ext cx="10550771" cy="657450"/>
          </a:xfrm>
          <a:prstGeom prst="rect">
            <a:avLst/>
          </a:prstGeom>
          <a:solidFill>
            <a:srgbClr val="FFFEFB"/>
          </a:solidFill>
        </p:spPr>
        <p:txBody>
          <a:bodyPr lIns="45719" tIns="45719" rIns="45719" bIns="45719" anchor="t"/>
          <a:lstStyle>
            <a:lvl1pPr algn="l">
              <a:defRPr b="1" sz="3000">
                <a:solidFill>
                  <a:srgbClr val="000000"/>
                </a:solidFill>
                <a:latin typeface="Arial"/>
                <a:ea typeface="Arial"/>
                <a:cs typeface="Arial"/>
                <a:sym typeface="Arial"/>
              </a:defRPr>
            </a:lvl1pPr>
          </a:lstStyle>
          <a:p>
            <a:pPr/>
            <a:r>
              <a:t>Background: support vector machine (SVM)</a:t>
            </a:r>
          </a:p>
        </p:txBody>
      </p:sp>
      <p:sp>
        <p:nvSpPr>
          <p:cNvPr id="24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49" name="Image" descr="Image"/>
          <p:cNvPicPr>
            <a:picLocks noChangeAspect="1"/>
          </p:cNvPicPr>
          <p:nvPr/>
        </p:nvPicPr>
        <p:blipFill>
          <a:blip r:embed="rId3">
            <a:extLst/>
          </a:blip>
          <a:stretch>
            <a:fillRect/>
          </a:stretch>
        </p:blipFill>
        <p:spPr>
          <a:xfrm>
            <a:off x="2768522" y="1991751"/>
            <a:ext cx="8536007" cy="3252568"/>
          </a:xfrm>
          <a:prstGeom prst="rect">
            <a:avLst/>
          </a:prstGeom>
          <a:ln w="12700">
            <a:miter lim="400000"/>
          </a:ln>
        </p:spPr>
      </p:pic>
      <p:sp>
        <p:nvSpPr>
          <p:cNvPr id="250" name="Rectangle"/>
          <p:cNvSpPr/>
          <p:nvPr/>
        </p:nvSpPr>
        <p:spPr>
          <a:xfrm>
            <a:off x="2621295" y="1867556"/>
            <a:ext cx="4694128" cy="4018595"/>
          </a:xfrm>
          <a:prstGeom prst="rect">
            <a:avLst/>
          </a:prstGeom>
          <a:solidFill>
            <a:srgbClr val="FFFFFF"/>
          </a:solidFill>
          <a:ln w="12700">
            <a:miter lim="400000"/>
          </a:ln>
        </p:spPr>
        <p:txBody>
          <a:bodyPr lIns="45718" tIns="45718" rIns="45718" bIns="45718" anchor="ctr"/>
          <a:lstStyle/>
          <a:p>
            <a:pPr/>
          </a:p>
        </p:txBody>
      </p:sp>
      <p:sp>
        <p:nvSpPr>
          <p:cNvPr id="251" name="Hard-margin: find the hyperplane that maximizes the margin between the support vectors (i.e., samples on the margin)…"/>
          <p:cNvSpPr txBox="1"/>
          <p:nvPr>
            <p:ph type="body" sz="half" idx="4294967295"/>
          </p:nvPr>
        </p:nvSpPr>
        <p:spPr>
          <a:xfrm>
            <a:off x="631530" y="1544531"/>
            <a:ext cx="6354993" cy="4994590"/>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Hard-margin: find the hyperplane that maximizes the margin between the </a:t>
            </a:r>
            <a:r>
              <a:rPr i="1"/>
              <a:t>support vectors </a:t>
            </a:r>
            <a:r>
              <a:t>(i.e., samples on the margin)</a:t>
            </a:r>
          </a:p>
          <a:p>
            <a:pPr lvl="1" marL="0" indent="228600">
              <a:spcBef>
                <a:spcPts val="600"/>
              </a:spcBef>
              <a:buSzTx/>
              <a:buFontTx/>
              <a:buNone/>
              <a:defRPr sz="2400">
                <a:solidFill>
                  <a:srgbClr val="000000"/>
                </a:solidFill>
                <a:latin typeface="Arial"/>
                <a:ea typeface="Arial"/>
                <a:cs typeface="Arial"/>
                <a:sym typeface="Arial"/>
              </a:defRPr>
            </a:pPr>
            <a:r>
              <a:t>      </a:t>
            </a:r>
            <a:r>
              <a:rPr sz="2000"/>
              <a:t>Minimize              s.t. </a:t>
            </a:r>
            <a:endParaRPr sz="2000"/>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Soft-margin: minimize hinge loss</a:t>
            </a:r>
          </a:p>
        </p:txBody>
      </p:sp>
      <p:sp>
        <p:nvSpPr>
          <p:cNvPr id="252" name="Rectangle"/>
          <p:cNvSpPr/>
          <p:nvPr/>
        </p:nvSpPr>
        <p:spPr>
          <a:xfrm>
            <a:off x="10493365" y="3684399"/>
            <a:ext cx="1488536" cy="1882708"/>
          </a:xfrm>
          <a:prstGeom prst="rect">
            <a:avLst/>
          </a:prstGeom>
          <a:solidFill>
            <a:srgbClr val="FFFFFF"/>
          </a:solidFill>
          <a:ln w="12700">
            <a:miter lim="400000"/>
          </a:ln>
        </p:spPr>
        <p:txBody>
          <a:bodyPr lIns="45718" tIns="45718" rIns="45718" bIns="45718" anchor="ctr"/>
          <a:lstStyle/>
          <a:p>
            <a:pPr/>
          </a:p>
        </p:txBody>
      </p:sp>
      <p:sp>
        <p:nvSpPr>
          <p:cNvPr id="253" name="Rectangle"/>
          <p:cNvSpPr/>
          <p:nvPr/>
        </p:nvSpPr>
        <p:spPr>
          <a:xfrm>
            <a:off x="7308329" y="1849692"/>
            <a:ext cx="1488535" cy="657449"/>
          </a:xfrm>
          <a:prstGeom prst="rect">
            <a:avLst/>
          </a:prstGeom>
          <a:solidFill>
            <a:srgbClr val="FFFFFF"/>
          </a:solidFill>
          <a:ln w="12700">
            <a:miter lim="400000"/>
          </a:ln>
        </p:spPr>
        <p:txBody>
          <a:bodyPr lIns="45718" tIns="45718" rIns="45718" bIns="45718" anchor="ctr"/>
          <a:lstStyle/>
          <a:p>
            <a:pPr/>
          </a:p>
        </p:txBody>
      </p:sp>
      <p:pic>
        <p:nvPicPr>
          <p:cNvPr id="254" name="Image" descr="Image"/>
          <p:cNvPicPr>
            <a:picLocks noChangeAspect="1"/>
          </p:cNvPicPr>
          <p:nvPr/>
        </p:nvPicPr>
        <p:blipFill>
          <a:blip r:embed="rId4">
            <a:extLst/>
          </a:blip>
          <a:stretch>
            <a:fillRect/>
          </a:stretch>
        </p:blipFill>
        <p:spPr>
          <a:xfrm>
            <a:off x="1176166" y="3947403"/>
            <a:ext cx="4834130" cy="875283"/>
          </a:xfrm>
          <a:prstGeom prst="rect">
            <a:avLst/>
          </a:prstGeom>
          <a:ln w="12700">
            <a:miter lim="400000"/>
          </a:ln>
        </p:spPr>
      </p:pic>
      <p:pic>
        <p:nvPicPr>
          <p:cNvPr id="255" name="Image" descr="Image"/>
          <p:cNvPicPr>
            <a:picLocks noChangeAspect="1"/>
          </p:cNvPicPr>
          <p:nvPr/>
        </p:nvPicPr>
        <p:blipFill>
          <a:blip r:embed="rId5">
            <a:extLst/>
          </a:blip>
          <a:stretch>
            <a:fillRect/>
          </a:stretch>
        </p:blipFill>
        <p:spPr>
          <a:xfrm>
            <a:off x="3896691" y="2734364"/>
            <a:ext cx="2092536" cy="323752"/>
          </a:xfrm>
          <a:prstGeom prst="rect">
            <a:avLst/>
          </a:prstGeom>
          <a:ln w="12700">
            <a:miter lim="400000"/>
          </a:ln>
        </p:spPr>
      </p:pic>
      <p:pic>
        <p:nvPicPr>
          <p:cNvPr id="256" name="Image" descr="Image"/>
          <p:cNvPicPr>
            <a:picLocks noChangeAspect="1"/>
          </p:cNvPicPr>
          <p:nvPr/>
        </p:nvPicPr>
        <p:blipFill>
          <a:blip r:embed="rId6">
            <a:extLst/>
          </a:blip>
          <a:stretch>
            <a:fillRect/>
          </a:stretch>
        </p:blipFill>
        <p:spPr>
          <a:xfrm>
            <a:off x="2760008" y="2750121"/>
            <a:ext cx="507502" cy="323752"/>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sp>
        <p:nvSpPr>
          <p:cNvPr id="260" name="Background: support vector machine (SVM)"/>
          <p:cNvSpPr txBox="1"/>
          <p:nvPr>
            <p:ph type="title" idx="4294967295"/>
          </p:nvPr>
        </p:nvSpPr>
        <p:spPr>
          <a:xfrm>
            <a:off x="386860" y="528637"/>
            <a:ext cx="10550771" cy="657450"/>
          </a:xfrm>
          <a:prstGeom prst="rect">
            <a:avLst/>
          </a:prstGeom>
          <a:solidFill>
            <a:srgbClr val="FFFEFB"/>
          </a:solidFill>
        </p:spPr>
        <p:txBody>
          <a:bodyPr lIns="45719" tIns="45719" rIns="45719" bIns="45719" anchor="t"/>
          <a:lstStyle>
            <a:lvl1pPr algn="l">
              <a:defRPr b="1" sz="3000">
                <a:solidFill>
                  <a:srgbClr val="000000"/>
                </a:solidFill>
                <a:latin typeface="Arial"/>
                <a:ea typeface="Arial"/>
                <a:cs typeface="Arial"/>
                <a:sym typeface="Arial"/>
              </a:defRPr>
            </a:lvl1pPr>
          </a:lstStyle>
          <a:p>
            <a:pPr/>
            <a:r>
              <a:t>Background: support vector machine (SVM)</a:t>
            </a:r>
          </a:p>
        </p:txBody>
      </p:sp>
      <p:sp>
        <p:nvSpPr>
          <p:cNvPr id="26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62" name="Image" descr="Image"/>
          <p:cNvPicPr>
            <a:picLocks noChangeAspect="1"/>
          </p:cNvPicPr>
          <p:nvPr/>
        </p:nvPicPr>
        <p:blipFill>
          <a:blip r:embed="rId3">
            <a:extLst/>
          </a:blip>
          <a:stretch>
            <a:fillRect/>
          </a:stretch>
        </p:blipFill>
        <p:spPr>
          <a:xfrm>
            <a:off x="7376036" y="1991751"/>
            <a:ext cx="8536007" cy="3252568"/>
          </a:xfrm>
          <a:prstGeom prst="rect">
            <a:avLst/>
          </a:prstGeom>
          <a:ln w="12700">
            <a:miter lim="400000"/>
          </a:ln>
        </p:spPr>
      </p:pic>
      <p:sp>
        <p:nvSpPr>
          <p:cNvPr id="263" name="Rectangle"/>
          <p:cNvSpPr/>
          <p:nvPr/>
        </p:nvSpPr>
        <p:spPr>
          <a:xfrm>
            <a:off x="10872821" y="2032528"/>
            <a:ext cx="4694128" cy="4018596"/>
          </a:xfrm>
          <a:prstGeom prst="rect">
            <a:avLst/>
          </a:prstGeom>
          <a:solidFill>
            <a:srgbClr val="FFFFFF"/>
          </a:solidFill>
          <a:ln w="12700">
            <a:miter lim="400000"/>
          </a:ln>
        </p:spPr>
        <p:txBody>
          <a:bodyPr lIns="45718" tIns="45718" rIns="45718" bIns="45718" anchor="ctr"/>
          <a:lstStyle/>
          <a:p>
            <a:pPr/>
          </a:p>
        </p:txBody>
      </p:sp>
      <p:sp>
        <p:nvSpPr>
          <p:cNvPr id="264" name="Hard-margin: find the hyperplane that maximizes the margin between the support vectors (i.e., samples on the margin)…"/>
          <p:cNvSpPr txBox="1"/>
          <p:nvPr>
            <p:ph type="body" idx="4294967295"/>
          </p:nvPr>
        </p:nvSpPr>
        <p:spPr>
          <a:xfrm>
            <a:off x="631530" y="1544531"/>
            <a:ext cx="6779661" cy="4994590"/>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Hard-margin: find the hyperplane that maximizes the margin between the </a:t>
            </a:r>
            <a:r>
              <a:rPr i="1"/>
              <a:t>support vectors </a:t>
            </a:r>
            <a:r>
              <a:t>(i.e., samples on the margin)</a:t>
            </a:r>
          </a:p>
          <a:p>
            <a:pPr lvl="1" marL="0" indent="228600">
              <a:spcBef>
                <a:spcPts val="600"/>
              </a:spcBef>
              <a:buSzTx/>
              <a:buFontTx/>
              <a:buNone/>
              <a:defRPr sz="2400">
                <a:solidFill>
                  <a:srgbClr val="000000"/>
                </a:solidFill>
                <a:latin typeface="Arial"/>
                <a:ea typeface="Arial"/>
                <a:cs typeface="Arial"/>
                <a:sym typeface="Arial"/>
              </a:defRPr>
            </a:pPr>
            <a:r>
              <a:t>     </a:t>
            </a:r>
            <a:r>
              <a:rPr sz="2100"/>
              <a:t> Minimize</a:t>
            </a:r>
            <a:r>
              <a:t>          s.t. </a:t>
            </a: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Soft-margin: minimize hinge loss</a:t>
            </a: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Capture non-linearity with kernel (dual form):</a:t>
            </a:r>
          </a:p>
        </p:txBody>
      </p:sp>
      <p:sp>
        <p:nvSpPr>
          <p:cNvPr id="265" name="Rectangle"/>
          <p:cNvSpPr/>
          <p:nvPr/>
        </p:nvSpPr>
        <p:spPr>
          <a:xfrm>
            <a:off x="10493365" y="3684399"/>
            <a:ext cx="1488536" cy="1882708"/>
          </a:xfrm>
          <a:prstGeom prst="rect">
            <a:avLst/>
          </a:prstGeom>
          <a:solidFill>
            <a:srgbClr val="FFFFFF"/>
          </a:solidFill>
          <a:ln w="12700">
            <a:miter lim="400000"/>
          </a:ln>
        </p:spPr>
        <p:txBody>
          <a:bodyPr lIns="45718" tIns="45718" rIns="45718" bIns="45718" anchor="ctr"/>
          <a:lstStyle/>
          <a:p>
            <a:pPr/>
          </a:p>
        </p:txBody>
      </p:sp>
      <p:sp>
        <p:nvSpPr>
          <p:cNvPr id="266" name="Rectangle"/>
          <p:cNvSpPr/>
          <p:nvPr/>
        </p:nvSpPr>
        <p:spPr>
          <a:xfrm>
            <a:off x="7308329" y="1849692"/>
            <a:ext cx="1488535" cy="657449"/>
          </a:xfrm>
          <a:prstGeom prst="rect">
            <a:avLst/>
          </a:prstGeom>
          <a:solidFill>
            <a:srgbClr val="FFFFFF"/>
          </a:solidFill>
          <a:ln w="12700">
            <a:miter lim="400000"/>
          </a:ln>
        </p:spPr>
        <p:txBody>
          <a:bodyPr lIns="45718" tIns="45718" rIns="45718" bIns="45718" anchor="ctr"/>
          <a:lstStyle/>
          <a:p>
            <a:pPr/>
          </a:p>
        </p:txBody>
      </p:sp>
      <p:pic>
        <p:nvPicPr>
          <p:cNvPr id="267" name="Image" descr="Image"/>
          <p:cNvPicPr>
            <a:picLocks noChangeAspect="1"/>
          </p:cNvPicPr>
          <p:nvPr/>
        </p:nvPicPr>
        <p:blipFill>
          <a:blip r:embed="rId4">
            <a:extLst/>
          </a:blip>
          <a:stretch>
            <a:fillRect/>
          </a:stretch>
        </p:blipFill>
        <p:spPr>
          <a:xfrm>
            <a:off x="3871291" y="2743049"/>
            <a:ext cx="2092536" cy="323752"/>
          </a:xfrm>
          <a:prstGeom prst="rect">
            <a:avLst/>
          </a:prstGeom>
          <a:ln w="12700">
            <a:miter lim="400000"/>
          </a:ln>
        </p:spPr>
      </p:pic>
      <p:pic>
        <p:nvPicPr>
          <p:cNvPr id="268" name="Image" descr="Image"/>
          <p:cNvPicPr>
            <a:picLocks noChangeAspect="1"/>
          </p:cNvPicPr>
          <p:nvPr/>
        </p:nvPicPr>
        <p:blipFill>
          <a:blip r:embed="rId5">
            <a:extLst/>
          </a:blip>
          <a:stretch>
            <a:fillRect/>
          </a:stretch>
        </p:blipFill>
        <p:spPr>
          <a:xfrm>
            <a:off x="2607608" y="2758807"/>
            <a:ext cx="507502" cy="323751"/>
          </a:xfrm>
          <a:prstGeom prst="rect">
            <a:avLst/>
          </a:prstGeom>
          <a:ln w="12700">
            <a:miter lim="400000"/>
          </a:ln>
        </p:spPr>
      </p:pic>
      <p:pic>
        <p:nvPicPr>
          <p:cNvPr id="269" name="Image" descr="Image"/>
          <p:cNvPicPr>
            <a:picLocks noChangeAspect="1"/>
          </p:cNvPicPr>
          <p:nvPr/>
        </p:nvPicPr>
        <p:blipFill>
          <a:blip r:embed="rId6">
            <a:extLst/>
          </a:blip>
          <a:stretch>
            <a:fillRect/>
          </a:stretch>
        </p:blipFill>
        <p:spPr>
          <a:xfrm>
            <a:off x="1176166" y="3947403"/>
            <a:ext cx="4834130" cy="875283"/>
          </a:xfrm>
          <a:prstGeom prst="rect">
            <a:avLst/>
          </a:prstGeom>
          <a:ln w="12700">
            <a:miter lim="400000"/>
          </a:ln>
        </p:spPr>
      </p:pic>
      <p:pic>
        <p:nvPicPr>
          <p:cNvPr id="270" name="Image" descr="Image"/>
          <p:cNvPicPr>
            <a:picLocks noChangeAspect="1"/>
          </p:cNvPicPr>
          <p:nvPr/>
        </p:nvPicPr>
        <p:blipFill>
          <a:blip r:embed="rId7">
            <a:extLst/>
          </a:blip>
          <a:stretch>
            <a:fillRect/>
          </a:stretch>
        </p:blipFill>
        <p:spPr>
          <a:xfrm>
            <a:off x="2419036" y="5442841"/>
            <a:ext cx="4204966" cy="875284"/>
          </a:xfrm>
          <a:prstGeom prst="rect">
            <a:avLst/>
          </a:prstGeom>
          <a:ln w="12700">
            <a:miter lim="400000"/>
          </a:ln>
        </p:spPr>
      </p:pic>
      <p:sp>
        <p:nvSpPr>
          <p:cNvPr id="271" name="Minimize"/>
          <p:cNvSpPr txBox="1"/>
          <p:nvPr/>
        </p:nvSpPr>
        <p:spPr>
          <a:xfrm>
            <a:off x="1266374" y="5687531"/>
            <a:ext cx="2204128" cy="375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000">
                <a:solidFill>
                  <a:srgbClr val="000000"/>
                </a:solidFill>
                <a:latin typeface="Arial"/>
                <a:ea typeface="Arial"/>
                <a:cs typeface="Arial"/>
                <a:sym typeface="Arial"/>
              </a:defRPr>
            </a:lvl1pPr>
          </a:lstStyle>
          <a:p>
            <a:pPr/>
            <a:r>
              <a:t>Minimize</a:t>
            </a:r>
          </a:p>
        </p:txBody>
      </p:sp>
      <p:pic>
        <p:nvPicPr>
          <p:cNvPr id="272" name="Image" descr="Image"/>
          <p:cNvPicPr>
            <a:picLocks noChangeAspect="1"/>
          </p:cNvPicPr>
          <p:nvPr/>
        </p:nvPicPr>
        <p:blipFill>
          <a:blip r:embed="rId8">
            <a:extLst/>
          </a:blip>
          <a:stretch>
            <a:fillRect/>
          </a:stretch>
        </p:blipFill>
        <p:spPr>
          <a:xfrm>
            <a:off x="7268163" y="5513659"/>
            <a:ext cx="4318952" cy="747062"/>
          </a:xfrm>
          <a:prstGeom prst="rect">
            <a:avLst/>
          </a:prstGeom>
          <a:ln w="12700">
            <a:miter lim="400000"/>
          </a:ln>
        </p:spPr>
      </p:pic>
      <p:sp>
        <p:nvSpPr>
          <p:cNvPr id="273" name="s.t."/>
          <p:cNvSpPr txBox="1"/>
          <p:nvPr/>
        </p:nvSpPr>
        <p:spPr>
          <a:xfrm>
            <a:off x="6704985" y="5692869"/>
            <a:ext cx="482195" cy="375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000">
                <a:solidFill>
                  <a:srgbClr val="000000"/>
                </a:solidFill>
                <a:latin typeface="Arial"/>
                <a:ea typeface="Arial"/>
                <a:cs typeface="Arial"/>
                <a:sym typeface="Arial"/>
              </a:defRPr>
            </a:lvl1pPr>
          </a:lstStyle>
          <a:p>
            <a:pPr/>
            <a:r>
              <a:t>s.t.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Using machine learning to help improve IR"/>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Using machine learning to help improve IR</a:t>
            </a:r>
          </a:p>
        </p:txBody>
      </p:sp>
      <p:sp>
        <p:nvSpPr>
          <p:cNvPr id="27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79" name="Training features:…"/>
          <p:cNvSpPr txBox="1"/>
          <p:nvPr>
            <p:ph type="body" idx="4294967295"/>
          </p:nvPr>
        </p:nvSpPr>
        <p:spPr>
          <a:xfrm>
            <a:off x="631530" y="1544531"/>
            <a:ext cx="11040724" cy="4994590"/>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Training features:</a:t>
            </a:r>
          </a:p>
          <a:p>
            <a:pPr lvl="1" marL="742950" indent="-285750">
              <a:spcBef>
                <a:spcPts val="400"/>
              </a:spcBef>
              <a:buClr>
                <a:srgbClr val="000000"/>
              </a:buClr>
              <a:buFontTx/>
              <a:buChar char="•"/>
              <a:defRPr sz="2400">
                <a:solidFill>
                  <a:srgbClr val="000000"/>
                </a:solidFill>
                <a:latin typeface="Arial"/>
                <a:ea typeface="Arial"/>
                <a:cs typeface="Arial"/>
                <a:sym typeface="Arial"/>
              </a:defRPr>
            </a:pPr>
            <a:r>
              <a:t>Retrieval model score: cosine similarity, IDF, BM25, proximity, pivoted document length normalization, PageRank, …</a:t>
            </a:r>
          </a:p>
          <a:p>
            <a:pPr lvl="1" marL="800100" indent="-342900">
              <a:spcBef>
                <a:spcPts val="600"/>
              </a:spcBef>
              <a:buClr>
                <a:srgbClr val="000000"/>
              </a:buClr>
              <a:buFontTx/>
              <a:buChar char="•"/>
              <a:defRPr sz="2400">
                <a:solidFill>
                  <a:srgbClr val="000000"/>
                </a:solidFill>
                <a:latin typeface="Arial"/>
                <a:ea typeface="Arial"/>
                <a:cs typeface="Arial"/>
                <a:sym typeface="Arial"/>
              </a:defRPr>
            </a:pPr>
            <a:r>
              <a:t>User demographic information: User age, gender</a:t>
            </a:r>
          </a:p>
          <a:p>
            <a:pPr lvl="1" marL="800100" indent="-342900">
              <a:spcBef>
                <a:spcPts val="600"/>
              </a:spcBef>
              <a:buClr>
                <a:srgbClr val="000000"/>
              </a:buClr>
              <a:buFontTx/>
              <a:buChar char="•"/>
              <a:defRPr sz="2400">
                <a:solidFill>
                  <a:srgbClr val="000000"/>
                </a:solidFill>
                <a:latin typeface="Arial"/>
                <a:ea typeface="Arial"/>
                <a:cs typeface="Arial"/>
                <a:sym typeface="Arial"/>
              </a:defRPr>
            </a:pPr>
            <a:r>
              <a:t>User search history</a:t>
            </a:r>
          </a:p>
          <a:p>
            <a:pPr lvl="1" marL="800100" indent="-342900">
              <a:spcBef>
                <a:spcPts val="600"/>
              </a:spcBef>
              <a:buClr>
                <a:srgbClr val="000000"/>
              </a:buClr>
              <a:buFontTx/>
              <a:buChar char="•"/>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Training labels</a:t>
            </a:r>
          </a:p>
          <a:p>
            <a:pPr lvl="1" marL="800100" indent="-342900">
              <a:spcBef>
                <a:spcPts val="600"/>
              </a:spcBef>
              <a:buClr>
                <a:srgbClr val="000000"/>
              </a:buClr>
              <a:buFontTx/>
              <a:buChar char="•"/>
              <a:defRPr sz="2400">
                <a:solidFill>
                  <a:srgbClr val="000000"/>
                </a:solidFill>
                <a:latin typeface="Arial"/>
                <a:ea typeface="Arial"/>
                <a:cs typeface="Arial"/>
                <a:sym typeface="Arial"/>
              </a:defRPr>
            </a:pPr>
            <a:r>
              <a:t>User clicks</a:t>
            </a:r>
          </a:p>
          <a:p>
            <a:pPr lvl="1" marL="800100" indent="-342900">
              <a:spcBef>
                <a:spcPts val="600"/>
              </a:spcBef>
              <a:buClr>
                <a:srgbClr val="000000"/>
              </a:buClr>
              <a:buFontTx/>
              <a:buChar char="•"/>
              <a:defRPr sz="2400">
                <a:solidFill>
                  <a:srgbClr val="000000"/>
                </a:solidFill>
                <a:latin typeface="Arial"/>
                <a:ea typeface="Arial"/>
                <a:cs typeface="Arial"/>
                <a:sym typeface="Arial"/>
              </a:defRPr>
            </a:pPr>
            <a:r>
              <a:t>Other user activities (e.g., purchase record, SAT clicks)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Machine learning for IR came in lat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Machine learning for IR came in late </a:t>
            </a:r>
          </a:p>
        </p:txBody>
      </p:sp>
      <p:sp>
        <p:nvSpPr>
          <p:cNvPr id="28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85" name="This “good idea” has been actively researched – and actively deployed by major web search engines in the past 10 years, e.g., XGBoost [2016]…"/>
          <p:cNvSpPr txBox="1"/>
          <p:nvPr>
            <p:ph type="body" idx="4294967295"/>
          </p:nvPr>
        </p:nvSpPr>
        <p:spPr>
          <a:xfrm>
            <a:off x="631530" y="1544531"/>
            <a:ext cx="11165193" cy="5999230"/>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This “good idea” has been actively researched – and actively deployed by major web search engines in the past 10 years, e.g., XGBoost [2016]</a:t>
            </a:r>
          </a:p>
          <a:p>
            <a:pPr lvl="1" marL="800100" indent="-342900">
              <a:spcBef>
                <a:spcPts val="600"/>
              </a:spcBef>
              <a:buClr>
                <a:srgbClr val="000000"/>
              </a:buClr>
              <a:buFontTx/>
              <a:buChar char="•"/>
              <a:defRPr sz="2400">
                <a:solidFill>
                  <a:srgbClr val="000000"/>
                </a:solidFill>
                <a:latin typeface="Arial"/>
                <a:ea typeface="Arial"/>
                <a:cs typeface="Arial"/>
                <a:sym typeface="Arial"/>
              </a:defRPr>
            </a:pPr>
            <a:r>
              <a:t>Modern supervised learning has been around for 30 years, e.g., SVM [1995], gradient boosting [2003]</a:t>
            </a: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Why not earlier?</a:t>
            </a:r>
          </a:p>
          <a:p>
            <a:pPr lvl="1" marL="800100" indent="-342900">
              <a:spcBef>
                <a:spcPts val="600"/>
              </a:spcBef>
              <a:buClr>
                <a:srgbClr val="000000"/>
              </a:buClr>
              <a:buFontTx/>
              <a:buChar char="•"/>
              <a:defRPr sz="2400">
                <a:solidFill>
                  <a:srgbClr val="000000"/>
                </a:solidFill>
                <a:latin typeface="Arial"/>
                <a:ea typeface="Arial"/>
                <a:cs typeface="Arial"/>
                <a:sym typeface="Arial"/>
              </a:defRPr>
            </a:pPr>
            <a:r>
              <a:t>Limited training data</a:t>
            </a:r>
          </a:p>
          <a:p>
            <a:pPr lvl="1" marL="800100" indent="-342900">
              <a:spcBef>
                <a:spcPts val="600"/>
              </a:spcBef>
              <a:buClr>
                <a:srgbClr val="000000"/>
              </a:buClr>
              <a:buFontTx/>
              <a:buChar char="•"/>
              <a:defRPr sz="2400">
                <a:solidFill>
                  <a:srgbClr val="000000"/>
                </a:solidFill>
                <a:latin typeface="Arial"/>
                <a:ea typeface="Arial"/>
                <a:cs typeface="Arial"/>
                <a:sym typeface="Arial"/>
              </a:defRPr>
            </a:pPr>
            <a:r>
              <a:t>Poor machine learning techniques</a:t>
            </a:r>
          </a:p>
          <a:p>
            <a:pPr lvl="1" marL="800100" indent="-342900">
              <a:spcBef>
                <a:spcPts val="600"/>
              </a:spcBef>
              <a:buClr>
                <a:srgbClr val="000000"/>
              </a:buClr>
              <a:buFontTx/>
              <a:buChar char="•"/>
              <a:defRPr sz="2400">
                <a:solidFill>
                  <a:srgbClr val="000000"/>
                </a:solidFill>
                <a:latin typeface="Arial"/>
                <a:ea typeface="Arial"/>
                <a:cs typeface="Arial"/>
                <a:sym typeface="Arial"/>
              </a:defRPr>
            </a:pPr>
            <a:r>
              <a:t>Insufficient customization to IR problem</a:t>
            </a:r>
          </a:p>
          <a:p>
            <a:pPr lvl="1" marL="800100" indent="-342900">
              <a:spcBef>
                <a:spcPts val="600"/>
              </a:spcBef>
              <a:buClr>
                <a:srgbClr val="000000"/>
              </a:buClr>
              <a:buFontTx/>
              <a:buChar char="•"/>
              <a:defRPr sz="2400">
                <a:solidFill>
                  <a:srgbClr val="000000"/>
                </a:solidFill>
                <a:latin typeface="Arial"/>
                <a:ea typeface="Arial"/>
                <a:cs typeface="Arial"/>
                <a:sym typeface="Arial"/>
              </a:defRPr>
            </a:pPr>
            <a:r>
              <a:t>Not enough features for ML to show value</a:t>
            </a:r>
          </a:p>
          <a:p>
            <a:pPr lvl="1" marL="800100" indent="-342900">
              <a:spcBef>
                <a:spcPts val="600"/>
              </a:spcBef>
              <a:buClr>
                <a:srgbClr val="000000"/>
              </a:buClr>
              <a:buFontTx/>
              <a:buChar char="•"/>
              <a:defRPr sz="2400">
                <a:solidFill>
                  <a:srgbClr val="000000"/>
                </a:solidFill>
                <a:latin typeface="Arial"/>
                <a:ea typeface="Arial"/>
                <a:cs typeface="Arial"/>
                <a:sym typeface="Arial"/>
              </a:defRPr>
            </a:pPr>
            <a:r>
              <a:t>It was possible to tune parameters by hand (and people did)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Learning to rank benefits from web search"/>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Learning to rank benefits from web search</a:t>
            </a:r>
          </a:p>
        </p:txBody>
      </p:sp>
      <p:sp>
        <p:nvSpPr>
          <p:cNvPr id="29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91" name="Modern (web) systems use a great number of features:…"/>
          <p:cNvSpPr txBox="1"/>
          <p:nvPr>
            <p:ph type="body" idx="4294967295"/>
          </p:nvPr>
        </p:nvSpPr>
        <p:spPr>
          <a:xfrm>
            <a:off x="640589" y="1345245"/>
            <a:ext cx="11040723" cy="4994590"/>
          </a:xfrm>
          <a:prstGeom prst="rect">
            <a:avLst/>
          </a:prstGeom>
        </p:spPr>
        <p:txBody>
          <a:bodyPr lIns="45719" tIns="45719" rIns="45719" bIns="45719"/>
          <a:lstStyle/>
          <a:p>
            <a:pPr marL="339470" indent="-339470" defTabSz="452627">
              <a:lnSpc>
                <a:spcPct val="90000"/>
              </a:lnSpc>
              <a:spcBef>
                <a:spcPts val="600"/>
              </a:spcBef>
              <a:buClr>
                <a:srgbClr val="000000"/>
              </a:buClr>
              <a:buFontTx/>
              <a:defRPr sz="2376">
                <a:solidFill>
                  <a:srgbClr val="000000"/>
                </a:solidFill>
                <a:latin typeface="Arial"/>
                <a:ea typeface="Arial"/>
                <a:cs typeface="Arial"/>
                <a:sym typeface="Arial"/>
              </a:defRPr>
            </a:pPr>
            <a:r>
              <a:t>Modern (web) systems use a great number of features:</a:t>
            </a:r>
          </a:p>
          <a:p>
            <a:pPr lvl="2" marL="1176832" indent="-271576" defTabSz="452627">
              <a:lnSpc>
                <a:spcPct val="90000"/>
              </a:lnSpc>
              <a:spcBef>
                <a:spcPts val="400"/>
              </a:spcBef>
              <a:buClr>
                <a:srgbClr val="000000"/>
              </a:buClr>
              <a:buFontTx/>
              <a:defRPr sz="2376">
                <a:solidFill>
                  <a:srgbClr val="000000"/>
                </a:solidFill>
                <a:latin typeface="Arial"/>
                <a:ea typeface="Arial"/>
                <a:cs typeface="Arial"/>
                <a:sym typeface="Arial"/>
              </a:defRPr>
            </a:pPr>
            <a:r>
              <a:t>Arbitrary useful features – not a single unified model</a:t>
            </a:r>
          </a:p>
          <a:p>
            <a:pPr lvl="1" marL="735520" indent="-282892" defTabSz="452627">
              <a:lnSpc>
                <a:spcPct val="90000"/>
              </a:lnSpc>
              <a:spcBef>
                <a:spcPts val="400"/>
              </a:spcBef>
              <a:buClr>
                <a:srgbClr val="000000"/>
              </a:buClr>
              <a:buFontTx/>
              <a:buChar char="•"/>
              <a:defRPr sz="2376">
                <a:solidFill>
                  <a:srgbClr val="000000"/>
                </a:solidFill>
                <a:latin typeface="Arial"/>
                <a:ea typeface="Arial"/>
                <a:cs typeface="Arial"/>
                <a:sym typeface="Arial"/>
              </a:defRPr>
            </a:pPr>
            <a:r>
              <a:t>Log frequency of query word in anchor text?</a:t>
            </a:r>
          </a:p>
          <a:p>
            <a:pPr lvl="1" marL="735520" indent="-282892" defTabSz="452627">
              <a:lnSpc>
                <a:spcPct val="90000"/>
              </a:lnSpc>
              <a:spcBef>
                <a:spcPts val="400"/>
              </a:spcBef>
              <a:buClr>
                <a:srgbClr val="000000"/>
              </a:buClr>
              <a:buFontTx/>
              <a:buChar char="•"/>
              <a:defRPr sz="2376">
                <a:solidFill>
                  <a:srgbClr val="000000"/>
                </a:solidFill>
                <a:latin typeface="Arial"/>
                <a:ea typeface="Arial"/>
                <a:cs typeface="Arial"/>
                <a:sym typeface="Arial"/>
              </a:defRPr>
            </a:pPr>
            <a:r>
              <a:t>Query word in color on page?</a:t>
            </a:r>
          </a:p>
          <a:p>
            <a:pPr lvl="1" marL="735520" indent="-282892" defTabSz="452627">
              <a:lnSpc>
                <a:spcPct val="90000"/>
              </a:lnSpc>
              <a:spcBef>
                <a:spcPts val="400"/>
              </a:spcBef>
              <a:buClr>
                <a:srgbClr val="000000"/>
              </a:buClr>
              <a:buFontTx/>
              <a:buChar char="•"/>
              <a:defRPr sz="2376">
                <a:solidFill>
                  <a:srgbClr val="000000"/>
                </a:solidFill>
                <a:latin typeface="Arial"/>
                <a:ea typeface="Arial"/>
                <a:cs typeface="Arial"/>
                <a:sym typeface="Arial"/>
              </a:defRPr>
            </a:pPr>
            <a:r>
              <a:t># of images on page?</a:t>
            </a:r>
          </a:p>
          <a:p>
            <a:pPr lvl="1" marL="735520" indent="-282892" defTabSz="452627">
              <a:lnSpc>
                <a:spcPct val="90000"/>
              </a:lnSpc>
              <a:spcBef>
                <a:spcPts val="400"/>
              </a:spcBef>
              <a:buClr>
                <a:srgbClr val="000000"/>
              </a:buClr>
              <a:buFontTx/>
              <a:buChar char="•"/>
              <a:defRPr sz="2376">
                <a:solidFill>
                  <a:srgbClr val="000000"/>
                </a:solidFill>
                <a:latin typeface="Arial"/>
                <a:ea typeface="Arial"/>
                <a:cs typeface="Arial"/>
                <a:sym typeface="Arial"/>
              </a:defRPr>
            </a:pPr>
            <a:r>
              <a:t># of (out) links on page?</a:t>
            </a:r>
          </a:p>
          <a:p>
            <a:pPr lvl="1" marL="735520" indent="-282892" defTabSz="452627">
              <a:lnSpc>
                <a:spcPct val="90000"/>
              </a:lnSpc>
              <a:spcBef>
                <a:spcPts val="400"/>
              </a:spcBef>
              <a:buClr>
                <a:srgbClr val="000000"/>
              </a:buClr>
              <a:buFontTx/>
              <a:buChar char="•"/>
              <a:defRPr sz="2376">
                <a:solidFill>
                  <a:srgbClr val="000000"/>
                </a:solidFill>
                <a:latin typeface="Arial"/>
                <a:ea typeface="Arial"/>
                <a:cs typeface="Arial"/>
                <a:sym typeface="Arial"/>
              </a:defRPr>
            </a:pPr>
            <a:r>
              <a:t>PageRank of page?</a:t>
            </a:r>
          </a:p>
          <a:p>
            <a:pPr lvl="1" marL="735520" indent="-282892" defTabSz="452627">
              <a:lnSpc>
                <a:spcPct val="90000"/>
              </a:lnSpc>
              <a:spcBef>
                <a:spcPts val="400"/>
              </a:spcBef>
              <a:buClr>
                <a:srgbClr val="000000"/>
              </a:buClr>
              <a:buFontTx/>
              <a:buChar char="•"/>
              <a:defRPr sz="2376">
                <a:solidFill>
                  <a:srgbClr val="000000"/>
                </a:solidFill>
                <a:latin typeface="Arial"/>
                <a:ea typeface="Arial"/>
                <a:cs typeface="Arial"/>
                <a:sym typeface="Arial"/>
              </a:defRPr>
            </a:pPr>
            <a:r>
              <a:t>URL length?</a:t>
            </a:r>
          </a:p>
          <a:p>
            <a:pPr lvl="1" marL="735520" indent="-282892" defTabSz="452627">
              <a:lnSpc>
                <a:spcPct val="90000"/>
              </a:lnSpc>
              <a:spcBef>
                <a:spcPts val="400"/>
              </a:spcBef>
              <a:buClr>
                <a:srgbClr val="000000"/>
              </a:buClr>
              <a:buFontTx/>
              <a:buChar char="•"/>
              <a:defRPr sz="2376">
                <a:solidFill>
                  <a:srgbClr val="000000"/>
                </a:solidFill>
                <a:latin typeface="Arial"/>
                <a:ea typeface="Arial"/>
                <a:cs typeface="Arial"/>
                <a:sym typeface="Arial"/>
              </a:defRPr>
            </a:pPr>
            <a:r>
              <a:t>URL contains </a:t>
            </a:r>
            <a:r>
              <a:t>“</a:t>
            </a:r>
            <a:r>
              <a:t>~</a:t>
            </a:r>
            <a:r>
              <a:t>”</a:t>
            </a:r>
            <a:r>
              <a:t>?</a:t>
            </a:r>
          </a:p>
          <a:p>
            <a:pPr lvl="1" marL="735520" indent="-282892" defTabSz="452627">
              <a:lnSpc>
                <a:spcPct val="90000"/>
              </a:lnSpc>
              <a:spcBef>
                <a:spcPts val="400"/>
              </a:spcBef>
              <a:buClr>
                <a:srgbClr val="000000"/>
              </a:buClr>
              <a:buFontTx/>
              <a:buChar char="•"/>
              <a:defRPr sz="2376">
                <a:solidFill>
                  <a:srgbClr val="000000"/>
                </a:solidFill>
                <a:latin typeface="Arial"/>
                <a:ea typeface="Arial"/>
                <a:cs typeface="Arial"/>
                <a:sym typeface="Arial"/>
              </a:defRPr>
            </a:pPr>
            <a:r>
              <a:t>Page edit recency?</a:t>
            </a:r>
          </a:p>
          <a:p>
            <a:pPr lvl="1" marL="735520" indent="-282892" defTabSz="452627">
              <a:lnSpc>
                <a:spcPct val="90000"/>
              </a:lnSpc>
              <a:spcBef>
                <a:spcPts val="400"/>
              </a:spcBef>
              <a:buClr>
                <a:srgbClr val="000000"/>
              </a:buClr>
              <a:buFontTx/>
              <a:buChar char="•"/>
              <a:defRPr sz="2376">
                <a:solidFill>
                  <a:srgbClr val="000000"/>
                </a:solidFill>
                <a:latin typeface="Arial"/>
                <a:ea typeface="Arial"/>
                <a:cs typeface="Arial"/>
                <a:sym typeface="Arial"/>
              </a:defRPr>
            </a:pPr>
            <a:r>
              <a:t>Page loading speed</a:t>
            </a:r>
          </a:p>
          <a:p>
            <a:pPr marL="339470" indent="-339470" defTabSz="452627">
              <a:lnSpc>
                <a:spcPct val="90000"/>
              </a:lnSpc>
              <a:spcBef>
                <a:spcPts val="500"/>
              </a:spcBef>
              <a:buClr>
                <a:srgbClr val="000000"/>
              </a:buClr>
              <a:buFontTx/>
              <a:defRPr sz="2376">
                <a:solidFill>
                  <a:srgbClr val="000000"/>
                </a:solidFill>
                <a:latin typeface="Arial"/>
                <a:ea typeface="Arial"/>
                <a:cs typeface="Arial"/>
                <a:sym typeface="Arial"/>
              </a:defRPr>
            </a:pPr>
            <a:r>
              <a:t>The </a:t>
            </a:r>
            <a:r>
              <a:rPr i="1"/>
              <a:t>New York Times </a:t>
            </a:r>
            <a:r>
              <a:t>in 2008-06-03 quoted Amit Singhal as saying Google was using over 200 such features (“signals”) – so it’s sure to be over 500 today.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Learning to rank as binary classificatio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Learning to rank as binary classification</a:t>
            </a:r>
          </a:p>
        </p:txBody>
      </p:sp>
      <p:sp>
        <p:nvSpPr>
          <p:cNvPr id="29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97" name="Picture 3" descr="Picture 3"/>
          <p:cNvPicPr>
            <a:picLocks noChangeAspect="1"/>
          </p:cNvPicPr>
          <p:nvPr/>
        </p:nvPicPr>
        <p:blipFill>
          <a:blip r:embed="rId3">
            <a:extLst/>
          </a:blip>
          <a:srcRect l="0" t="0" r="0" b="14684"/>
          <a:stretch>
            <a:fillRect/>
          </a:stretch>
        </p:blipFill>
        <p:spPr>
          <a:xfrm>
            <a:off x="1963965" y="4147664"/>
            <a:ext cx="7396631" cy="1880500"/>
          </a:xfrm>
          <a:prstGeom prst="rect">
            <a:avLst/>
          </a:prstGeom>
          <a:ln w="12700">
            <a:miter lim="400000"/>
          </a:ln>
        </p:spPr>
      </p:pic>
      <p:sp>
        <p:nvSpPr>
          <p:cNvPr id="298" name="For each (q, d, r) triples:…"/>
          <p:cNvSpPr txBox="1"/>
          <p:nvPr>
            <p:ph type="body" sz="half" idx="4294967295"/>
          </p:nvPr>
        </p:nvSpPr>
        <p:spPr>
          <a:xfrm>
            <a:off x="692720" y="1292211"/>
            <a:ext cx="9363838" cy="3071885"/>
          </a:xfrm>
          <a:prstGeom prst="rect">
            <a:avLst/>
          </a:prstGeom>
        </p:spPr>
        <p:txBody>
          <a:bodyPr lIns="45719" tIns="45719" rIns="45719" bIns="45719"/>
          <a:lstStyle/>
          <a:p>
            <a:pPr>
              <a:spcBef>
                <a:spcPts val="400"/>
              </a:spcBef>
              <a:buClr>
                <a:srgbClr val="000000"/>
              </a:buClr>
              <a:buFontTx/>
              <a:defRPr sz="2000">
                <a:solidFill>
                  <a:srgbClr val="000000"/>
                </a:solidFill>
                <a:latin typeface="Arial"/>
                <a:ea typeface="Arial"/>
                <a:cs typeface="Arial"/>
                <a:sym typeface="Arial"/>
              </a:defRPr>
            </a:pPr>
            <a:r>
              <a:t>For each (</a:t>
            </a:r>
            <a:r>
              <a:rPr i="1"/>
              <a:t>q, d, r</a:t>
            </a:r>
            <a:r>
              <a:t>) triples:</a:t>
            </a:r>
          </a:p>
          <a:p>
            <a:pPr lvl="1" marL="695325" indent="-238125">
              <a:spcBef>
                <a:spcPts val="400"/>
              </a:spcBef>
              <a:buClr>
                <a:srgbClr val="000000"/>
              </a:buClr>
              <a:buFontTx/>
              <a:buChar char="•"/>
              <a:defRPr sz="2000">
                <a:solidFill>
                  <a:srgbClr val="000000"/>
                </a:solidFill>
                <a:latin typeface="Arial"/>
                <a:ea typeface="Arial"/>
                <a:cs typeface="Arial"/>
                <a:sym typeface="Arial"/>
              </a:defRPr>
            </a:pPr>
            <a:r>
              <a:t>Output label y = Relevance judgment (binary)</a:t>
            </a:r>
            <a:endParaRPr>
              <a:solidFill>
                <a:srgbClr val="437085"/>
              </a:solidFill>
            </a:endParaRPr>
          </a:p>
          <a:p>
            <a:pPr lvl="1" marL="695325" indent="-238125">
              <a:spcBef>
                <a:spcPts val="400"/>
              </a:spcBef>
              <a:buClr>
                <a:srgbClr val="000000"/>
              </a:buClr>
              <a:buFontTx/>
              <a:buChar char="•"/>
              <a:defRPr sz="2000">
                <a:solidFill>
                  <a:srgbClr val="000000"/>
                </a:solidFill>
                <a:latin typeface="Arial"/>
                <a:ea typeface="Arial"/>
                <a:cs typeface="Arial"/>
                <a:sym typeface="Arial"/>
              </a:defRPr>
            </a:pPr>
            <a:r>
              <a:t>Input feature </a:t>
            </a:r>
            <a:r>
              <a:rPr b="1"/>
              <a:t>x</a:t>
            </a:r>
            <a:r>
              <a:t> = (α, ω):</a:t>
            </a:r>
            <a:endParaRPr sz="2400"/>
          </a:p>
          <a:p>
            <a:pPr lvl="2" marL="1143000" indent="-228600">
              <a:spcBef>
                <a:spcPts val="400"/>
              </a:spcBef>
              <a:buClr>
                <a:srgbClr val="000000"/>
              </a:buClr>
              <a:buFontTx/>
              <a:defRPr b="1" sz="2000">
                <a:solidFill>
                  <a:srgbClr val="000000"/>
                </a:solidFill>
                <a:latin typeface="Arial"/>
                <a:ea typeface="Arial"/>
                <a:cs typeface="Arial"/>
                <a:sym typeface="Arial"/>
              </a:defRPr>
            </a:pPr>
            <a:r>
              <a:rPr b="0"/>
              <a:t>α is cosine similarity of the vector space model </a:t>
            </a:r>
            <a:endParaRPr b="0"/>
          </a:p>
          <a:p>
            <a:pPr lvl="2" marL="1143000" indent="-228600">
              <a:spcBef>
                <a:spcPts val="400"/>
              </a:spcBef>
              <a:buClr>
                <a:srgbClr val="000000"/>
              </a:buClr>
              <a:buFontTx/>
              <a:defRPr b="1" sz="2000">
                <a:solidFill>
                  <a:srgbClr val="000000"/>
                </a:solidFill>
                <a:latin typeface="Arial"/>
                <a:ea typeface="Arial"/>
                <a:cs typeface="Arial"/>
                <a:sym typeface="Arial"/>
              </a:defRPr>
            </a:pPr>
            <a:r>
              <a:rPr b="0"/>
              <a:t>ω is minimum query window size in the document</a:t>
            </a:r>
          </a:p>
          <a:p>
            <a:pPr lvl="1" marL="695325" indent="-238125">
              <a:spcBef>
                <a:spcPts val="400"/>
              </a:spcBef>
              <a:buClr>
                <a:srgbClr val="000000"/>
              </a:buClr>
              <a:buFontTx/>
              <a:buChar char="•"/>
              <a:defRPr sz="2000">
                <a:solidFill>
                  <a:srgbClr val="000000"/>
                </a:solidFill>
                <a:latin typeface="Arial"/>
                <a:ea typeface="Arial"/>
                <a:cs typeface="Arial"/>
                <a:sym typeface="Arial"/>
              </a:defRPr>
            </a:pPr>
            <a:r>
              <a:t>Training: apply supervised classification on </a:t>
            </a:r>
            <a:r>
              <a:rPr b="1"/>
              <a:t>x </a:t>
            </a:r>
            <a:r>
              <a:t>and y for training data</a:t>
            </a:r>
          </a:p>
          <a:p>
            <a:pPr lvl="1" marL="695325" indent="-238125">
              <a:spcBef>
                <a:spcPts val="400"/>
              </a:spcBef>
              <a:buClr>
                <a:srgbClr val="000000"/>
              </a:buClr>
              <a:buFontTx/>
              <a:buChar char="•"/>
              <a:defRPr sz="2000">
                <a:solidFill>
                  <a:srgbClr val="000000"/>
                </a:solidFill>
                <a:latin typeface="Arial"/>
                <a:ea typeface="Arial"/>
                <a:cs typeface="Arial"/>
                <a:sym typeface="Arial"/>
              </a:defRPr>
            </a:pPr>
            <a:r>
              <a:t>Prediction: use the predicted label for retrieval (1=relevant, 0=nonrelevant)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Learning to rank as binary classificatio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Learning to rank as binary classification</a:t>
            </a:r>
          </a:p>
        </p:txBody>
      </p:sp>
      <p:sp>
        <p:nvSpPr>
          <p:cNvPr id="30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04" name="Line 4"/>
          <p:cNvSpPr/>
          <p:nvPr/>
        </p:nvSpPr>
        <p:spPr>
          <a:xfrm>
            <a:off x="2842845" y="5890020"/>
            <a:ext cx="4800601" cy="1"/>
          </a:xfrm>
          <a:prstGeom prst="line">
            <a:avLst/>
          </a:prstGeom>
          <a:ln w="25400">
            <a:solidFill>
              <a:srgbClr val="000000"/>
            </a:solidFill>
            <a:tailEnd type="triangle"/>
          </a:ln>
        </p:spPr>
        <p:txBody>
          <a:bodyPr lIns="45719" rIns="45719"/>
          <a:lstStyle/>
          <a:p>
            <a:pPr>
              <a:defRPr>
                <a:solidFill>
                  <a:srgbClr val="000000"/>
                </a:solidFill>
                <a:latin typeface="Calibri"/>
                <a:ea typeface="Calibri"/>
                <a:cs typeface="Calibri"/>
                <a:sym typeface="Calibri"/>
              </a:defRPr>
            </a:pPr>
          </a:p>
        </p:txBody>
      </p:sp>
      <p:sp>
        <p:nvSpPr>
          <p:cNvPr id="305" name="Line 5"/>
          <p:cNvSpPr/>
          <p:nvPr/>
        </p:nvSpPr>
        <p:spPr>
          <a:xfrm flipV="1">
            <a:off x="2842845" y="1775220"/>
            <a:ext cx="1" cy="4114801"/>
          </a:xfrm>
          <a:prstGeom prst="line">
            <a:avLst/>
          </a:prstGeom>
          <a:ln w="25400">
            <a:solidFill>
              <a:srgbClr val="000000"/>
            </a:solidFill>
            <a:tailEnd type="triangle"/>
          </a:ln>
        </p:spPr>
        <p:txBody>
          <a:bodyPr lIns="45719" rIns="45719"/>
          <a:lstStyle/>
          <a:p>
            <a:pPr>
              <a:defRPr>
                <a:solidFill>
                  <a:srgbClr val="000000"/>
                </a:solidFill>
                <a:latin typeface="Calibri"/>
                <a:ea typeface="Calibri"/>
                <a:cs typeface="Calibri"/>
                <a:sym typeface="Calibri"/>
              </a:defRPr>
            </a:pPr>
          </a:p>
        </p:txBody>
      </p:sp>
      <p:sp>
        <p:nvSpPr>
          <p:cNvPr id="306" name="Text Box 6"/>
          <p:cNvSpPr txBox="1"/>
          <p:nvPr/>
        </p:nvSpPr>
        <p:spPr>
          <a:xfrm>
            <a:off x="2583765" y="5585220"/>
            <a:ext cx="220004"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0000"/>
                </a:solidFill>
                <a:latin typeface="Calibri"/>
                <a:ea typeface="Calibri"/>
                <a:cs typeface="Calibri"/>
                <a:sym typeface="Calibri"/>
              </a:defRPr>
            </a:lvl1pPr>
          </a:lstStyle>
          <a:p>
            <a:pPr/>
            <a:r>
              <a:t>0</a:t>
            </a:r>
          </a:p>
        </p:txBody>
      </p:sp>
      <p:sp>
        <p:nvSpPr>
          <p:cNvPr id="307" name="Text Box 12"/>
          <p:cNvSpPr txBox="1"/>
          <p:nvPr/>
        </p:nvSpPr>
        <p:spPr>
          <a:xfrm>
            <a:off x="2736165" y="5890020"/>
            <a:ext cx="220004"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0000"/>
                </a:solidFill>
                <a:latin typeface="Calibri"/>
                <a:ea typeface="Calibri"/>
                <a:cs typeface="Calibri"/>
                <a:sym typeface="Calibri"/>
              </a:defRPr>
            </a:lvl1pPr>
          </a:lstStyle>
          <a:p>
            <a:pPr/>
            <a:r>
              <a:t>2</a:t>
            </a:r>
          </a:p>
        </p:txBody>
      </p:sp>
      <p:sp>
        <p:nvSpPr>
          <p:cNvPr id="308" name="Text Box 13"/>
          <p:cNvSpPr txBox="1"/>
          <p:nvPr/>
        </p:nvSpPr>
        <p:spPr>
          <a:xfrm>
            <a:off x="3650565" y="5890020"/>
            <a:ext cx="220004"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0000"/>
                </a:solidFill>
                <a:latin typeface="Calibri"/>
                <a:ea typeface="Calibri"/>
                <a:cs typeface="Calibri"/>
                <a:sym typeface="Calibri"/>
              </a:defRPr>
            </a:lvl1pPr>
          </a:lstStyle>
          <a:p>
            <a:pPr/>
            <a:r>
              <a:t>3</a:t>
            </a:r>
          </a:p>
        </p:txBody>
      </p:sp>
      <p:sp>
        <p:nvSpPr>
          <p:cNvPr id="309" name="Text Box 14"/>
          <p:cNvSpPr txBox="1"/>
          <p:nvPr/>
        </p:nvSpPr>
        <p:spPr>
          <a:xfrm>
            <a:off x="4564965" y="5890020"/>
            <a:ext cx="220004"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0000"/>
                </a:solidFill>
                <a:latin typeface="Calibri"/>
                <a:ea typeface="Calibri"/>
                <a:cs typeface="Calibri"/>
                <a:sym typeface="Calibri"/>
              </a:defRPr>
            </a:lvl1pPr>
          </a:lstStyle>
          <a:p>
            <a:pPr/>
            <a:r>
              <a:t>4</a:t>
            </a:r>
          </a:p>
        </p:txBody>
      </p:sp>
      <p:sp>
        <p:nvSpPr>
          <p:cNvPr id="310" name="Text Box 15"/>
          <p:cNvSpPr txBox="1"/>
          <p:nvPr/>
        </p:nvSpPr>
        <p:spPr>
          <a:xfrm>
            <a:off x="5479365" y="5890020"/>
            <a:ext cx="220004"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0000"/>
                </a:solidFill>
                <a:latin typeface="Calibri"/>
                <a:ea typeface="Calibri"/>
                <a:cs typeface="Calibri"/>
                <a:sym typeface="Calibri"/>
              </a:defRPr>
            </a:lvl1pPr>
          </a:lstStyle>
          <a:p>
            <a:pPr/>
            <a:r>
              <a:t>5</a:t>
            </a:r>
          </a:p>
        </p:txBody>
      </p:sp>
      <p:sp>
        <p:nvSpPr>
          <p:cNvPr id="311" name="Text Box 16"/>
          <p:cNvSpPr txBox="1"/>
          <p:nvPr/>
        </p:nvSpPr>
        <p:spPr>
          <a:xfrm>
            <a:off x="2278965" y="2018108"/>
            <a:ext cx="509437"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0000"/>
                </a:solidFill>
                <a:latin typeface="Calibri"/>
                <a:ea typeface="Calibri"/>
                <a:cs typeface="Calibri"/>
                <a:sym typeface="Calibri"/>
              </a:defRPr>
            </a:lvl1pPr>
          </a:lstStyle>
          <a:p>
            <a:pPr/>
            <a:r>
              <a:t>0.05</a:t>
            </a:r>
          </a:p>
        </p:txBody>
      </p:sp>
      <p:sp>
        <p:nvSpPr>
          <p:cNvPr id="312" name="Text Box 17"/>
          <p:cNvSpPr txBox="1"/>
          <p:nvPr/>
        </p:nvSpPr>
        <p:spPr>
          <a:xfrm>
            <a:off x="2126565" y="3908820"/>
            <a:ext cx="625300"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000000"/>
                </a:solidFill>
                <a:latin typeface="Calibri"/>
                <a:ea typeface="Calibri"/>
                <a:cs typeface="Calibri"/>
                <a:sym typeface="Calibri"/>
              </a:defRPr>
            </a:lvl1pPr>
          </a:lstStyle>
          <a:p>
            <a:pPr/>
            <a:r>
              <a:t>0.025</a:t>
            </a:r>
          </a:p>
        </p:txBody>
      </p:sp>
      <p:sp>
        <p:nvSpPr>
          <p:cNvPr id="313" name="Text Box 18"/>
          <p:cNvSpPr txBox="1"/>
          <p:nvPr/>
        </p:nvSpPr>
        <p:spPr>
          <a:xfrm rot="16200000">
            <a:off x="1468089" y="2980708"/>
            <a:ext cx="1417363" cy="34425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i="1">
                <a:solidFill>
                  <a:srgbClr val="000000"/>
                </a:solidFill>
                <a:latin typeface="Calibri"/>
                <a:ea typeface="Calibri"/>
                <a:cs typeface="Calibri"/>
                <a:sym typeface="Calibri"/>
              </a:defRPr>
            </a:pPr>
            <a:r>
              <a:t>cosine score </a:t>
            </a:r>
            <a:r>
              <a:rPr i="0">
                <a:latin typeface="Symbol"/>
                <a:ea typeface="Symbol"/>
                <a:cs typeface="Symbol"/>
                <a:sym typeface="Symbol"/>
              </a:rPr>
              <a:t>a</a:t>
            </a:r>
          </a:p>
        </p:txBody>
      </p:sp>
      <p:sp>
        <p:nvSpPr>
          <p:cNvPr id="314" name="Text Box 19"/>
          <p:cNvSpPr txBox="1"/>
          <p:nvPr/>
        </p:nvSpPr>
        <p:spPr>
          <a:xfrm>
            <a:off x="3879165" y="6194820"/>
            <a:ext cx="1696862" cy="3442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i="1">
                <a:solidFill>
                  <a:srgbClr val="000000"/>
                </a:solidFill>
                <a:latin typeface="Calibri"/>
                <a:ea typeface="Calibri"/>
                <a:cs typeface="Calibri"/>
                <a:sym typeface="Calibri"/>
              </a:defRPr>
            </a:pPr>
            <a:r>
              <a:t>Term proximity </a:t>
            </a:r>
            <a:r>
              <a:rPr i="0">
                <a:latin typeface="Symbol"/>
                <a:ea typeface="Symbol"/>
                <a:cs typeface="Symbol"/>
                <a:sym typeface="Symbol"/>
              </a:rPr>
              <a:t>w</a:t>
            </a:r>
          </a:p>
        </p:txBody>
      </p:sp>
      <p:sp>
        <p:nvSpPr>
          <p:cNvPr id="315" name="Line 24"/>
          <p:cNvSpPr/>
          <p:nvPr/>
        </p:nvSpPr>
        <p:spPr>
          <a:xfrm flipV="1">
            <a:off x="2842845" y="2689620"/>
            <a:ext cx="4572001" cy="2209801"/>
          </a:xfrm>
          <a:prstGeom prst="line">
            <a:avLst/>
          </a:prstGeom>
          <a:ln>
            <a:solidFill>
              <a:srgbClr val="000000"/>
            </a:solidFill>
            <a:prstDash val="dash"/>
          </a:ln>
        </p:spPr>
        <p:txBody>
          <a:bodyPr lIns="45719" rIns="45719"/>
          <a:lstStyle/>
          <a:p>
            <a:pPr>
              <a:defRPr>
                <a:solidFill>
                  <a:srgbClr val="000000"/>
                </a:solidFill>
                <a:latin typeface="Calibri"/>
                <a:ea typeface="Calibri"/>
                <a:cs typeface="Calibri"/>
                <a:sym typeface="Calibri"/>
              </a:defRPr>
            </a:pPr>
          </a:p>
        </p:txBody>
      </p:sp>
      <p:sp>
        <p:nvSpPr>
          <p:cNvPr id="316" name="Text Box 25"/>
          <p:cNvSpPr txBox="1"/>
          <p:nvPr/>
        </p:nvSpPr>
        <p:spPr>
          <a:xfrm>
            <a:off x="3636278" y="4105670"/>
            <a:ext cx="23967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R</a:t>
            </a:r>
          </a:p>
        </p:txBody>
      </p:sp>
      <p:sp>
        <p:nvSpPr>
          <p:cNvPr id="317" name="Text Box 31"/>
          <p:cNvSpPr txBox="1"/>
          <p:nvPr/>
        </p:nvSpPr>
        <p:spPr>
          <a:xfrm>
            <a:off x="3636278" y="3908820"/>
            <a:ext cx="23967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R</a:t>
            </a:r>
          </a:p>
        </p:txBody>
      </p:sp>
      <p:sp>
        <p:nvSpPr>
          <p:cNvPr id="318" name="Text Box 32"/>
          <p:cNvSpPr txBox="1"/>
          <p:nvPr/>
        </p:nvSpPr>
        <p:spPr>
          <a:xfrm>
            <a:off x="2798078" y="4410470"/>
            <a:ext cx="23967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R</a:t>
            </a:r>
          </a:p>
        </p:txBody>
      </p:sp>
      <p:sp>
        <p:nvSpPr>
          <p:cNvPr id="319" name="Text Box 33"/>
          <p:cNvSpPr txBox="1"/>
          <p:nvPr/>
        </p:nvSpPr>
        <p:spPr>
          <a:xfrm>
            <a:off x="4550678" y="4061220"/>
            <a:ext cx="23967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R</a:t>
            </a:r>
          </a:p>
        </p:txBody>
      </p:sp>
      <p:sp>
        <p:nvSpPr>
          <p:cNvPr id="320" name="Text Box 34"/>
          <p:cNvSpPr txBox="1"/>
          <p:nvPr/>
        </p:nvSpPr>
        <p:spPr>
          <a:xfrm>
            <a:off x="4550678" y="3299220"/>
            <a:ext cx="23967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R</a:t>
            </a:r>
          </a:p>
        </p:txBody>
      </p:sp>
      <p:sp>
        <p:nvSpPr>
          <p:cNvPr id="321" name="Text Box 35"/>
          <p:cNvSpPr txBox="1"/>
          <p:nvPr/>
        </p:nvSpPr>
        <p:spPr>
          <a:xfrm>
            <a:off x="5465078" y="3223020"/>
            <a:ext cx="23967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R</a:t>
            </a:r>
          </a:p>
        </p:txBody>
      </p:sp>
      <p:sp>
        <p:nvSpPr>
          <p:cNvPr id="322" name="Text Box 36"/>
          <p:cNvSpPr txBox="1"/>
          <p:nvPr/>
        </p:nvSpPr>
        <p:spPr>
          <a:xfrm>
            <a:off x="5465078" y="2918220"/>
            <a:ext cx="23967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R</a:t>
            </a:r>
          </a:p>
        </p:txBody>
      </p:sp>
      <p:sp>
        <p:nvSpPr>
          <p:cNvPr id="323" name="Text Box 37"/>
          <p:cNvSpPr txBox="1"/>
          <p:nvPr/>
        </p:nvSpPr>
        <p:spPr>
          <a:xfrm>
            <a:off x="6455678" y="2613420"/>
            <a:ext cx="23967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R</a:t>
            </a:r>
          </a:p>
        </p:txBody>
      </p:sp>
      <p:sp>
        <p:nvSpPr>
          <p:cNvPr id="324" name="Text Box 38"/>
          <p:cNvSpPr txBox="1"/>
          <p:nvPr/>
        </p:nvSpPr>
        <p:spPr>
          <a:xfrm>
            <a:off x="5465078" y="2765820"/>
            <a:ext cx="23967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R</a:t>
            </a:r>
          </a:p>
        </p:txBody>
      </p:sp>
      <p:sp>
        <p:nvSpPr>
          <p:cNvPr id="325" name="Text Box 39"/>
          <p:cNvSpPr txBox="1"/>
          <p:nvPr/>
        </p:nvSpPr>
        <p:spPr>
          <a:xfrm>
            <a:off x="3650565" y="2918220"/>
            <a:ext cx="23967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R</a:t>
            </a:r>
          </a:p>
        </p:txBody>
      </p:sp>
      <p:sp>
        <p:nvSpPr>
          <p:cNvPr id="326" name="Text Box 40"/>
          <p:cNvSpPr txBox="1"/>
          <p:nvPr/>
        </p:nvSpPr>
        <p:spPr>
          <a:xfrm>
            <a:off x="4550678" y="3070620"/>
            <a:ext cx="239674"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R</a:t>
            </a:r>
          </a:p>
        </p:txBody>
      </p:sp>
      <p:sp>
        <p:nvSpPr>
          <p:cNvPr id="327" name="Text Box 41"/>
          <p:cNvSpPr txBox="1"/>
          <p:nvPr/>
        </p:nvSpPr>
        <p:spPr>
          <a:xfrm>
            <a:off x="3702953" y="5096270"/>
            <a:ext cx="25088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N</a:t>
            </a:r>
          </a:p>
        </p:txBody>
      </p:sp>
      <p:sp>
        <p:nvSpPr>
          <p:cNvPr id="328" name="Text Box 42"/>
          <p:cNvSpPr txBox="1"/>
          <p:nvPr/>
        </p:nvSpPr>
        <p:spPr>
          <a:xfrm>
            <a:off x="3702953" y="4442220"/>
            <a:ext cx="25088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N</a:t>
            </a:r>
          </a:p>
        </p:txBody>
      </p:sp>
      <p:sp>
        <p:nvSpPr>
          <p:cNvPr id="329" name="Text Box 43"/>
          <p:cNvSpPr txBox="1"/>
          <p:nvPr/>
        </p:nvSpPr>
        <p:spPr>
          <a:xfrm>
            <a:off x="4564965" y="4823220"/>
            <a:ext cx="25088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N</a:t>
            </a:r>
          </a:p>
        </p:txBody>
      </p:sp>
      <p:sp>
        <p:nvSpPr>
          <p:cNvPr id="330" name="Text Box 44"/>
          <p:cNvSpPr txBox="1"/>
          <p:nvPr/>
        </p:nvSpPr>
        <p:spPr>
          <a:xfrm>
            <a:off x="4564965" y="4366020"/>
            <a:ext cx="25088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N</a:t>
            </a:r>
          </a:p>
        </p:txBody>
      </p:sp>
      <p:sp>
        <p:nvSpPr>
          <p:cNvPr id="331" name="Text Box 45"/>
          <p:cNvSpPr txBox="1"/>
          <p:nvPr/>
        </p:nvSpPr>
        <p:spPr>
          <a:xfrm>
            <a:off x="5531753" y="3756420"/>
            <a:ext cx="250885"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N</a:t>
            </a:r>
          </a:p>
        </p:txBody>
      </p:sp>
      <p:sp>
        <p:nvSpPr>
          <p:cNvPr id="332" name="Text Box 46"/>
          <p:cNvSpPr txBox="1"/>
          <p:nvPr/>
        </p:nvSpPr>
        <p:spPr>
          <a:xfrm>
            <a:off x="6446153" y="2842020"/>
            <a:ext cx="250885"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N</a:t>
            </a:r>
          </a:p>
        </p:txBody>
      </p:sp>
      <p:sp>
        <p:nvSpPr>
          <p:cNvPr id="333" name="Text Box 47"/>
          <p:cNvSpPr txBox="1"/>
          <p:nvPr/>
        </p:nvSpPr>
        <p:spPr>
          <a:xfrm>
            <a:off x="5531753" y="4975620"/>
            <a:ext cx="250885"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N</a:t>
            </a:r>
          </a:p>
        </p:txBody>
      </p:sp>
      <p:sp>
        <p:nvSpPr>
          <p:cNvPr id="334" name="Text Box 48"/>
          <p:cNvSpPr txBox="1"/>
          <p:nvPr/>
        </p:nvSpPr>
        <p:spPr>
          <a:xfrm>
            <a:off x="4564965" y="5128020"/>
            <a:ext cx="25088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N</a:t>
            </a:r>
          </a:p>
        </p:txBody>
      </p:sp>
      <p:sp>
        <p:nvSpPr>
          <p:cNvPr id="335" name="Text Box 49"/>
          <p:cNvSpPr txBox="1"/>
          <p:nvPr/>
        </p:nvSpPr>
        <p:spPr>
          <a:xfrm>
            <a:off x="6446153" y="4518420"/>
            <a:ext cx="25088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N</a:t>
            </a:r>
          </a:p>
        </p:txBody>
      </p:sp>
      <p:sp>
        <p:nvSpPr>
          <p:cNvPr id="336" name="Text Box 50"/>
          <p:cNvSpPr txBox="1"/>
          <p:nvPr/>
        </p:nvSpPr>
        <p:spPr>
          <a:xfrm>
            <a:off x="6446153" y="3756420"/>
            <a:ext cx="250885"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solidFill>
                  <a:srgbClr val="000000"/>
                </a:solidFill>
                <a:latin typeface="Times Roman"/>
                <a:ea typeface="Times Roman"/>
                <a:cs typeface="Times Roman"/>
                <a:sym typeface="Times Roman"/>
              </a:defRPr>
            </a:lvl1pPr>
          </a:lstStyle>
          <a:p>
            <a:pPr/>
            <a:r>
              <a:t>N</a:t>
            </a:r>
          </a:p>
        </p:txBody>
      </p:sp>
      <p:grpSp>
        <p:nvGrpSpPr>
          <p:cNvPr id="339" name="Left Arrow 37"/>
          <p:cNvGrpSpPr/>
          <p:nvPr/>
        </p:nvGrpSpPr>
        <p:grpSpPr>
          <a:xfrm>
            <a:off x="7416433" y="2461020"/>
            <a:ext cx="1903413" cy="685801"/>
            <a:chOff x="0" y="0"/>
            <a:chExt cx="1903411" cy="685800"/>
          </a:xfrm>
        </p:grpSpPr>
        <p:sp>
          <p:nvSpPr>
            <p:cNvPr id="337" name="Arrow"/>
            <p:cNvSpPr/>
            <p:nvPr/>
          </p:nvSpPr>
          <p:spPr>
            <a:xfrm>
              <a:off x="0" y="0"/>
              <a:ext cx="1903412" cy="685800"/>
            </a:xfrm>
            <a:prstGeom prst="leftArrow">
              <a:avLst>
                <a:gd name="adj1" fmla="val 50000"/>
                <a:gd name="adj2" fmla="val 50000"/>
              </a:avLst>
            </a:prstGeom>
            <a:solidFill>
              <a:srgbClr val="139CB7"/>
            </a:solidFill>
            <a:ln w="9525" cap="flat">
              <a:solidFill>
                <a:srgbClr val="406E84"/>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Calibri"/>
                  <a:ea typeface="Calibri"/>
                  <a:cs typeface="Calibri"/>
                  <a:sym typeface="Calibri"/>
                </a:defRPr>
              </a:pPr>
            </a:p>
          </p:txBody>
        </p:sp>
        <p:sp>
          <p:nvSpPr>
            <p:cNvPr id="338" name="Decision surface"/>
            <p:cNvSpPr txBox="1"/>
            <p:nvPr/>
          </p:nvSpPr>
          <p:spPr>
            <a:xfrm>
              <a:off x="221932" y="176356"/>
              <a:ext cx="1630997"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latin typeface="Calibri"/>
                  <a:ea typeface="Calibri"/>
                  <a:cs typeface="Calibri"/>
                  <a:sym typeface="Calibri"/>
                </a:defRPr>
              </a:lvl1pPr>
            </a:lstStyle>
            <a:p>
              <a:pPr/>
              <a:r>
                <a:t>Decision surface</a:t>
              </a:r>
            </a:p>
          </p:txBody>
        </p:sp>
      </p:gr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Learning to rank as regressio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Learning to rank as regression</a:t>
            </a:r>
          </a:p>
        </p:txBody>
      </p:sp>
      <p:sp>
        <p:nvSpPr>
          <p:cNvPr id="34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345" name="Picture 3" descr="Picture 3"/>
          <p:cNvPicPr>
            <a:picLocks noChangeAspect="1"/>
          </p:cNvPicPr>
          <p:nvPr/>
        </p:nvPicPr>
        <p:blipFill>
          <a:blip r:embed="rId3">
            <a:extLst/>
          </a:blip>
          <a:srcRect l="0" t="0" r="0" b="14684"/>
          <a:stretch>
            <a:fillRect/>
          </a:stretch>
        </p:blipFill>
        <p:spPr>
          <a:xfrm>
            <a:off x="1963965" y="4147664"/>
            <a:ext cx="7396631" cy="1880500"/>
          </a:xfrm>
          <a:prstGeom prst="rect">
            <a:avLst/>
          </a:prstGeom>
          <a:ln w="12700">
            <a:miter lim="400000"/>
          </a:ln>
        </p:spPr>
      </p:pic>
      <p:sp>
        <p:nvSpPr>
          <p:cNvPr id="346" name="For each (q, d, r) triples:…"/>
          <p:cNvSpPr txBox="1"/>
          <p:nvPr>
            <p:ph type="body" sz="half" idx="4294967295"/>
          </p:nvPr>
        </p:nvSpPr>
        <p:spPr>
          <a:xfrm>
            <a:off x="692720" y="1292211"/>
            <a:ext cx="9363838" cy="3071885"/>
          </a:xfrm>
          <a:prstGeom prst="rect">
            <a:avLst/>
          </a:prstGeom>
        </p:spPr>
        <p:txBody>
          <a:bodyPr lIns="45719" tIns="45719" rIns="45719" bIns="45719"/>
          <a:lstStyle/>
          <a:p>
            <a:pPr>
              <a:spcBef>
                <a:spcPts val="400"/>
              </a:spcBef>
              <a:buClr>
                <a:srgbClr val="000000"/>
              </a:buClr>
              <a:buFontTx/>
              <a:defRPr sz="2000">
                <a:solidFill>
                  <a:srgbClr val="000000"/>
                </a:solidFill>
                <a:latin typeface="Arial"/>
                <a:ea typeface="Arial"/>
                <a:cs typeface="Arial"/>
                <a:sym typeface="Arial"/>
              </a:defRPr>
            </a:pPr>
            <a:r>
              <a:t>For each (</a:t>
            </a:r>
            <a:r>
              <a:rPr i="1"/>
              <a:t>q, d, r</a:t>
            </a:r>
            <a:r>
              <a:t>) triples:</a:t>
            </a:r>
          </a:p>
          <a:p>
            <a:pPr lvl="1" marL="695325" indent="-238125">
              <a:spcBef>
                <a:spcPts val="400"/>
              </a:spcBef>
              <a:buClr>
                <a:srgbClr val="000000"/>
              </a:buClr>
              <a:buFontTx/>
              <a:buChar char="•"/>
              <a:defRPr sz="2000">
                <a:solidFill>
                  <a:srgbClr val="000000"/>
                </a:solidFill>
                <a:latin typeface="Arial"/>
                <a:ea typeface="Arial"/>
                <a:cs typeface="Arial"/>
                <a:sym typeface="Arial"/>
              </a:defRPr>
            </a:pPr>
            <a:r>
              <a:t>Output label y = Relevance judgment, multi-level</a:t>
            </a:r>
            <a:endParaRPr>
              <a:solidFill>
                <a:srgbClr val="437085"/>
              </a:solidFill>
            </a:endParaRPr>
          </a:p>
          <a:p>
            <a:pPr lvl="1" marL="695325" indent="-238125">
              <a:spcBef>
                <a:spcPts val="400"/>
              </a:spcBef>
              <a:buClr>
                <a:srgbClr val="000000"/>
              </a:buClr>
              <a:buFontTx/>
              <a:buChar char="•"/>
              <a:defRPr sz="2000">
                <a:solidFill>
                  <a:srgbClr val="000000"/>
                </a:solidFill>
                <a:latin typeface="Arial"/>
                <a:ea typeface="Arial"/>
                <a:cs typeface="Arial"/>
                <a:sym typeface="Arial"/>
              </a:defRPr>
            </a:pPr>
            <a:r>
              <a:t>Input feature </a:t>
            </a:r>
            <a:r>
              <a:rPr b="1"/>
              <a:t>x</a:t>
            </a:r>
            <a:r>
              <a:t> = (α, ω):</a:t>
            </a:r>
            <a:endParaRPr sz="2400"/>
          </a:p>
          <a:p>
            <a:pPr lvl="2" marL="1143000" indent="-228600">
              <a:spcBef>
                <a:spcPts val="400"/>
              </a:spcBef>
              <a:buClr>
                <a:srgbClr val="000000"/>
              </a:buClr>
              <a:buFontTx/>
              <a:defRPr b="1" sz="2000">
                <a:solidFill>
                  <a:srgbClr val="000000"/>
                </a:solidFill>
                <a:latin typeface="Arial"/>
                <a:ea typeface="Arial"/>
                <a:cs typeface="Arial"/>
                <a:sym typeface="Arial"/>
              </a:defRPr>
            </a:pPr>
            <a:r>
              <a:rPr b="0"/>
              <a:t>α is the cosine similarity of the vector space model </a:t>
            </a:r>
            <a:endParaRPr b="0"/>
          </a:p>
          <a:p>
            <a:pPr lvl="2" marL="1143000" indent="-228600">
              <a:spcBef>
                <a:spcPts val="400"/>
              </a:spcBef>
              <a:buClr>
                <a:srgbClr val="000000"/>
              </a:buClr>
              <a:buFontTx/>
              <a:defRPr b="1" sz="2000">
                <a:solidFill>
                  <a:srgbClr val="000000"/>
                </a:solidFill>
                <a:latin typeface="Arial"/>
                <a:ea typeface="Arial"/>
                <a:cs typeface="Arial"/>
                <a:sym typeface="Arial"/>
              </a:defRPr>
            </a:pPr>
            <a:r>
              <a:rPr b="0"/>
              <a:t>ω is minimum query window size in the document</a:t>
            </a:r>
          </a:p>
          <a:p>
            <a:pPr lvl="1" marL="695325" indent="-238125">
              <a:spcBef>
                <a:spcPts val="400"/>
              </a:spcBef>
              <a:buClr>
                <a:srgbClr val="000000"/>
              </a:buClr>
              <a:buFontTx/>
              <a:buChar char="•"/>
              <a:defRPr sz="2000">
                <a:solidFill>
                  <a:srgbClr val="000000"/>
                </a:solidFill>
                <a:latin typeface="Arial"/>
                <a:ea typeface="Arial"/>
                <a:cs typeface="Arial"/>
                <a:sym typeface="Arial"/>
              </a:defRPr>
            </a:pPr>
            <a:r>
              <a:t>Training: apply linear regression on </a:t>
            </a:r>
            <a:r>
              <a:rPr b="1"/>
              <a:t>x </a:t>
            </a:r>
            <a:r>
              <a:t>and y </a:t>
            </a:r>
          </a:p>
          <a:p>
            <a:pPr lvl="1" marL="695325" indent="-238125">
              <a:spcBef>
                <a:spcPts val="400"/>
              </a:spcBef>
              <a:buClr>
                <a:srgbClr val="000000"/>
              </a:buClr>
              <a:buFontTx/>
              <a:buChar char="•"/>
              <a:defRPr sz="2000">
                <a:solidFill>
                  <a:srgbClr val="000000"/>
                </a:solidFill>
                <a:latin typeface="Arial"/>
                <a:ea typeface="Arial"/>
                <a:cs typeface="Arial"/>
                <a:sym typeface="Arial"/>
              </a:defRPr>
            </a:pPr>
            <a:r>
              <a:t>Ranking: use the predicted score for ranking</a:t>
            </a:r>
          </a:p>
        </p:txBody>
      </p:sp>
      <p:sp>
        <p:nvSpPr>
          <p:cNvPr id="347" name="Rectangle"/>
          <p:cNvSpPr/>
          <p:nvPr/>
        </p:nvSpPr>
        <p:spPr>
          <a:xfrm>
            <a:off x="8294606" y="4573785"/>
            <a:ext cx="1488535" cy="1882708"/>
          </a:xfrm>
          <a:prstGeom prst="rect">
            <a:avLst/>
          </a:prstGeom>
          <a:solidFill>
            <a:srgbClr val="FFFFFF"/>
          </a:solidFill>
          <a:ln w="12700">
            <a:miter lim="400000"/>
          </a:ln>
        </p:spPr>
        <p:txBody>
          <a:bodyPr lIns="45718" tIns="45718" rIns="45718" bIns="45718" anchor="ctr"/>
          <a:lstStyle/>
          <a:p>
            <a:pPr/>
          </a:p>
        </p:txBody>
      </p:sp>
      <p:sp>
        <p:nvSpPr>
          <p:cNvPr id="348" name="1"/>
          <p:cNvSpPr txBox="1"/>
          <p:nvPr/>
        </p:nvSpPr>
        <p:spPr>
          <a:xfrm>
            <a:off x="8701973" y="4519740"/>
            <a:ext cx="366664"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1</a:t>
            </a:r>
          </a:p>
        </p:txBody>
      </p:sp>
      <p:sp>
        <p:nvSpPr>
          <p:cNvPr id="349" name="2"/>
          <p:cNvSpPr txBox="1"/>
          <p:nvPr/>
        </p:nvSpPr>
        <p:spPr>
          <a:xfrm>
            <a:off x="8714673" y="4710240"/>
            <a:ext cx="366664"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2</a:t>
            </a:r>
          </a:p>
        </p:txBody>
      </p:sp>
      <p:sp>
        <p:nvSpPr>
          <p:cNvPr id="350" name="3"/>
          <p:cNvSpPr txBox="1"/>
          <p:nvPr/>
        </p:nvSpPr>
        <p:spPr>
          <a:xfrm>
            <a:off x="8701973" y="5134397"/>
            <a:ext cx="366664"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3</a:t>
            </a:r>
          </a:p>
        </p:txBody>
      </p:sp>
      <p:sp>
        <p:nvSpPr>
          <p:cNvPr id="351" name="3"/>
          <p:cNvSpPr txBox="1"/>
          <p:nvPr/>
        </p:nvSpPr>
        <p:spPr>
          <a:xfrm>
            <a:off x="8701973" y="5583954"/>
            <a:ext cx="366664"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3</a:t>
            </a:r>
          </a:p>
        </p:txBody>
      </p:sp>
      <p:sp>
        <p:nvSpPr>
          <p:cNvPr id="352" name="2"/>
          <p:cNvSpPr txBox="1"/>
          <p:nvPr/>
        </p:nvSpPr>
        <p:spPr>
          <a:xfrm>
            <a:off x="8714673" y="5799854"/>
            <a:ext cx="366664"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2</a:t>
            </a:r>
          </a:p>
        </p:txBody>
      </p:sp>
      <p:sp>
        <p:nvSpPr>
          <p:cNvPr id="353" name="1"/>
          <p:cNvSpPr txBox="1"/>
          <p:nvPr/>
        </p:nvSpPr>
        <p:spPr>
          <a:xfrm>
            <a:off x="8701973" y="5368054"/>
            <a:ext cx="366664"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1</a:t>
            </a:r>
          </a:p>
        </p:txBody>
      </p:sp>
      <p:sp>
        <p:nvSpPr>
          <p:cNvPr id="354" name="1"/>
          <p:cNvSpPr txBox="1"/>
          <p:nvPr/>
        </p:nvSpPr>
        <p:spPr>
          <a:xfrm>
            <a:off x="8714673" y="4924448"/>
            <a:ext cx="366664"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1</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 name="A Brief History of IR"/>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 Brief History of IR</a:t>
            </a:r>
          </a:p>
        </p:txBody>
      </p:sp>
      <p:sp>
        <p:nvSpPr>
          <p:cNvPr id="64"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5" name="Line"/>
          <p:cNvSpPr/>
          <p:nvPr/>
        </p:nvSpPr>
        <p:spPr>
          <a:xfrm flipH="1">
            <a:off x="1795950"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66" name="300 BC"/>
          <p:cNvSpPr txBox="1"/>
          <p:nvPr/>
        </p:nvSpPr>
        <p:spPr>
          <a:xfrm>
            <a:off x="360564" y="2202197"/>
            <a:ext cx="1051480"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300 BC</a:t>
            </a:r>
          </a:p>
        </p:txBody>
      </p:sp>
      <p:pic>
        <p:nvPicPr>
          <p:cNvPr id="67" name="Image" descr="Image"/>
          <p:cNvPicPr>
            <a:picLocks noChangeAspect="1"/>
          </p:cNvPicPr>
          <p:nvPr/>
        </p:nvPicPr>
        <p:blipFill>
          <a:blip r:embed="rId3">
            <a:extLst/>
          </a:blip>
          <a:stretch>
            <a:fillRect/>
          </a:stretch>
        </p:blipFill>
        <p:spPr>
          <a:xfrm>
            <a:off x="2258337" y="1621958"/>
            <a:ext cx="739321" cy="1094196"/>
          </a:xfrm>
          <a:prstGeom prst="rect">
            <a:avLst/>
          </a:prstGeom>
          <a:ln w="12700">
            <a:miter lim="400000"/>
          </a:ln>
        </p:spPr>
      </p:pic>
      <p:pic>
        <p:nvPicPr>
          <p:cNvPr id="68" name="Image" descr="Image"/>
          <p:cNvPicPr>
            <a:picLocks noChangeAspect="1"/>
          </p:cNvPicPr>
          <p:nvPr/>
        </p:nvPicPr>
        <p:blipFill>
          <a:blip r:embed="rId4">
            <a:extLst/>
          </a:blip>
          <a:stretch>
            <a:fillRect/>
          </a:stretch>
        </p:blipFill>
        <p:spPr>
          <a:xfrm>
            <a:off x="3334000" y="1621958"/>
            <a:ext cx="835236" cy="1094196"/>
          </a:xfrm>
          <a:prstGeom prst="rect">
            <a:avLst/>
          </a:prstGeom>
          <a:ln w="12700">
            <a:miter lim="400000"/>
          </a:ln>
        </p:spPr>
      </p:pic>
      <p:sp>
        <p:nvSpPr>
          <p:cNvPr id="69" name="Callimachus: the first library catalog"/>
          <p:cNvSpPr txBox="1"/>
          <p:nvPr/>
        </p:nvSpPr>
        <p:spPr>
          <a:xfrm>
            <a:off x="2034233" y="2879334"/>
            <a:ext cx="3511837"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Callimachus: the first library catalog</a:t>
            </a:r>
          </a:p>
        </p:txBody>
      </p:sp>
      <p:sp>
        <p:nvSpPr>
          <p:cNvPr id="70" name="Punch cards, searching at 600 cards/min"/>
          <p:cNvSpPr txBox="1"/>
          <p:nvPr/>
        </p:nvSpPr>
        <p:spPr>
          <a:xfrm>
            <a:off x="2115135" y="5490039"/>
            <a:ext cx="4016378"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Punch cards, searching at 600 cards/min</a:t>
            </a:r>
          </a:p>
        </p:txBody>
      </p:sp>
      <p:pic>
        <p:nvPicPr>
          <p:cNvPr id="71" name="Image" descr="Image"/>
          <p:cNvPicPr>
            <a:picLocks noChangeAspect="1"/>
          </p:cNvPicPr>
          <p:nvPr/>
        </p:nvPicPr>
        <p:blipFill>
          <a:blip r:embed="rId5">
            <a:extLst/>
          </a:blip>
          <a:stretch>
            <a:fillRect/>
          </a:stretch>
        </p:blipFill>
        <p:spPr>
          <a:xfrm>
            <a:off x="2091898" y="3948039"/>
            <a:ext cx="1854783" cy="1466869"/>
          </a:xfrm>
          <a:prstGeom prst="rect">
            <a:avLst/>
          </a:prstGeom>
          <a:ln w="12700">
            <a:miter lim="400000"/>
          </a:ln>
        </p:spPr>
      </p:pic>
      <p:sp>
        <p:nvSpPr>
          <p:cNvPr id="72" name="1950s"/>
          <p:cNvSpPr txBox="1"/>
          <p:nvPr/>
        </p:nvSpPr>
        <p:spPr>
          <a:xfrm>
            <a:off x="425286" y="4475224"/>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1950s</a:t>
            </a:r>
          </a:p>
        </p:txBody>
      </p:sp>
      <p:sp>
        <p:nvSpPr>
          <p:cNvPr id="73" name="Line"/>
          <p:cNvSpPr/>
          <p:nvPr/>
        </p:nvSpPr>
        <p:spPr>
          <a:xfrm flipH="1">
            <a:off x="7424316"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74" name="1958"/>
          <p:cNvSpPr txBox="1"/>
          <p:nvPr/>
        </p:nvSpPr>
        <p:spPr>
          <a:xfrm>
            <a:off x="6484514" y="1962807"/>
            <a:ext cx="72569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1958</a:t>
            </a:r>
          </a:p>
        </p:txBody>
      </p:sp>
      <p:sp>
        <p:nvSpPr>
          <p:cNvPr id="75" name="Cranfield evaluation methodology; word-based indexing"/>
          <p:cNvSpPr txBox="1"/>
          <p:nvPr/>
        </p:nvSpPr>
        <p:spPr>
          <a:xfrm>
            <a:off x="7638426" y="1872868"/>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chemeClr val="accent4"/>
                </a:solidFill>
                <a:latin typeface="Arial"/>
                <a:ea typeface="Arial"/>
                <a:cs typeface="Arial"/>
                <a:sym typeface="Arial"/>
              </a:defRPr>
            </a:lvl1pPr>
          </a:lstStyle>
          <a:p>
            <a:pPr/>
            <a:r>
              <a:t>Cranfield evaluation methodology; word-based indexing</a:t>
            </a:r>
          </a:p>
        </p:txBody>
      </p:sp>
      <p:sp>
        <p:nvSpPr>
          <p:cNvPr id="76" name="building IR systems on computers; relevance feedback"/>
          <p:cNvSpPr txBox="1"/>
          <p:nvPr/>
        </p:nvSpPr>
        <p:spPr>
          <a:xfrm>
            <a:off x="7638426" y="2752334"/>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chemeClr val="accent4"/>
                </a:solidFill>
                <a:latin typeface="Arial"/>
                <a:ea typeface="Arial"/>
                <a:cs typeface="Arial"/>
                <a:sym typeface="Arial"/>
              </a:defRPr>
            </a:lvl1pPr>
          </a:lstStyle>
          <a:p>
            <a:pPr/>
            <a:r>
              <a:t>building IR systems on computers; relevance feedback</a:t>
            </a:r>
          </a:p>
        </p:txBody>
      </p:sp>
      <p:sp>
        <p:nvSpPr>
          <p:cNvPr id="77" name="1960s"/>
          <p:cNvSpPr txBox="1"/>
          <p:nvPr/>
        </p:nvSpPr>
        <p:spPr>
          <a:xfrm>
            <a:off x="6433714" y="2741928"/>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1960s</a:t>
            </a:r>
          </a:p>
        </p:txBody>
      </p:sp>
      <p:sp>
        <p:nvSpPr>
          <p:cNvPr id="78" name="1970s"/>
          <p:cNvSpPr txBox="1"/>
          <p:nvPr/>
        </p:nvSpPr>
        <p:spPr>
          <a:xfrm>
            <a:off x="6406820" y="3621520"/>
            <a:ext cx="88108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1970s</a:t>
            </a:r>
          </a:p>
        </p:txBody>
      </p:sp>
      <p:sp>
        <p:nvSpPr>
          <p:cNvPr id="79" name="TREC; learning to rank; latent semantic indexing"/>
          <p:cNvSpPr txBox="1"/>
          <p:nvPr/>
        </p:nvSpPr>
        <p:spPr>
          <a:xfrm>
            <a:off x="7638426" y="4310829"/>
            <a:ext cx="3798462" cy="5923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3400"/>
              </a:lnSpc>
              <a:defRPr sz="1700">
                <a:solidFill>
                  <a:schemeClr val="accent4"/>
                </a:solidFill>
                <a:latin typeface="Arial"/>
                <a:ea typeface="Arial"/>
                <a:cs typeface="Arial"/>
                <a:sym typeface="Arial"/>
              </a:defRPr>
            </a:pPr>
            <a:r>
              <a:t>TREC; </a:t>
            </a:r>
            <a:r>
              <a:rPr b="1">
                <a:solidFill>
                  <a:srgbClr val="000000"/>
                </a:solidFill>
              </a:rPr>
              <a:t>learning to rank</a:t>
            </a:r>
            <a:r>
              <a:t>; latent semantic indexing</a:t>
            </a:r>
          </a:p>
        </p:txBody>
      </p:sp>
      <p:sp>
        <p:nvSpPr>
          <p:cNvPr id="80" name="1980s"/>
          <p:cNvSpPr txBox="1"/>
          <p:nvPr/>
        </p:nvSpPr>
        <p:spPr>
          <a:xfrm>
            <a:off x="6438944" y="4269777"/>
            <a:ext cx="1153431"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1980s</a:t>
            </a:r>
          </a:p>
        </p:txBody>
      </p:sp>
      <p:sp>
        <p:nvSpPr>
          <p:cNvPr id="81" name="TF-IDF; probability ranking principle"/>
          <p:cNvSpPr txBox="1"/>
          <p:nvPr/>
        </p:nvSpPr>
        <p:spPr>
          <a:xfrm>
            <a:off x="7638426" y="3658581"/>
            <a:ext cx="3798462" cy="338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chemeClr val="accent4">
                    <a:lumOff val="11666"/>
                  </a:schemeClr>
                </a:solidFill>
                <a:latin typeface="Arial"/>
                <a:ea typeface="Arial"/>
                <a:cs typeface="Arial"/>
                <a:sym typeface="Arial"/>
              </a:defRPr>
            </a:lvl1pPr>
          </a:lstStyle>
          <a:p>
            <a:pPr/>
            <a:r>
              <a:t>TF-IDF; probability ranking principle</a:t>
            </a:r>
          </a:p>
        </p:txBody>
      </p:sp>
      <p:sp>
        <p:nvSpPr>
          <p:cNvPr id="82" name="1990 - now"/>
          <p:cNvSpPr txBox="1"/>
          <p:nvPr/>
        </p:nvSpPr>
        <p:spPr>
          <a:xfrm>
            <a:off x="6438944" y="5105244"/>
            <a:ext cx="1153431"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1990 - now</a:t>
            </a:r>
          </a:p>
        </p:txBody>
      </p:sp>
      <p:sp>
        <p:nvSpPr>
          <p:cNvPr id="83" name="web search; supporting natural language queries;"/>
          <p:cNvSpPr txBox="1"/>
          <p:nvPr/>
        </p:nvSpPr>
        <p:spPr>
          <a:xfrm>
            <a:off x="7638426" y="5180406"/>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chemeClr val="accent4"/>
                </a:solidFill>
                <a:latin typeface="Arial"/>
                <a:ea typeface="Arial"/>
                <a:cs typeface="Arial"/>
                <a:sym typeface="Arial"/>
              </a:defRPr>
            </a:lvl1pPr>
          </a:lstStyle>
          <a:p>
            <a:pPr/>
            <a:r>
              <a:t>web search; supporting natural language queries;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Learning to rank as regressio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Learning to rank as regression</a:t>
            </a:r>
          </a:p>
        </p:txBody>
      </p:sp>
      <p:sp>
        <p:nvSpPr>
          <p:cNvPr id="35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360" name="Image" descr="Image"/>
          <p:cNvPicPr>
            <a:picLocks noChangeAspect="1"/>
          </p:cNvPicPr>
          <p:nvPr/>
        </p:nvPicPr>
        <p:blipFill>
          <a:blip r:embed="rId3">
            <a:extLst/>
          </a:blip>
          <a:stretch>
            <a:fillRect/>
          </a:stretch>
        </p:blipFill>
        <p:spPr>
          <a:xfrm>
            <a:off x="1427302" y="1861978"/>
            <a:ext cx="9150143" cy="4101417"/>
          </a:xfrm>
          <a:prstGeom prst="rect">
            <a:avLst/>
          </a:prstGeom>
          <a:ln w="12700">
            <a:miter lim="400000"/>
          </a:ln>
        </p:spPr>
      </p:pic>
      <p:sp>
        <p:nvSpPr>
          <p:cNvPr id="361" name="Rectangle"/>
          <p:cNvSpPr/>
          <p:nvPr/>
        </p:nvSpPr>
        <p:spPr>
          <a:xfrm>
            <a:off x="9826326" y="1102709"/>
            <a:ext cx="968714" cy="4955703"/>
          </a:xfrm>
          <a:prstGeom prst="rect">
            <a:avLst/>
          </a:prstGeom>
          <a:solidFill>
            <a:srgbClr val="FFFFFF"/>
          </a:solidFill>
          <a:ln w="12700">
            <a:miter lim="400000"/>
          </a:ln>
        </p:spPr>
        <p:txBody>
          <a:bodyPr lIns="45718" tIns="45718" rIns="45718" bIns="45718" anchor="ctr"/>
          <a:lstStyle/>
          <a:p>
            <a:pPr/>
          </a:p>
        </p:txBody>
      </p:sp>
      <p:sp>
        <p:nvSpPr>
          <p:cNvPr id="362" name="Rectangle"/>
          <p:cNvSpPr/>
          <p:nvPr/>
        </p:nvSpPr>
        <p:spPr>
          <a:xfrm>
            <a:off x="1034761" y="1266767"/>
            <a:ext cx="968714" cy="4955703"/>
          </a:xfrm>
          <a:prstGeom prst="rect">
            <a:avLst/>
          </a:prstGeom>
          <a:solidFill>
            <a:srgbClr val="FFFFFF"/>
          </a:solidFill>
          <a:ln w="12700">
            <a:miter lim="400000"/>
          </a:ln>
        </p:spPr>
        <p:txBody>
          <a:bodyPr lIns="45718" tIns="45718" rIns="45718" bIns="45718" anchor="ctr"/>
          <a:lstStyle/>
          <a:p>
            <a:pPr/>
          </a:p>
        </p:txBody>
      </p:sp>
      <p:sp>
        <p:nvSpPr>
          <p:cNvPr id="363" name="Rectangle"/>
          <p:cNvSpPr/>
          <p:nvPr/>
        </p:nvSpPr>
        <p:spPr>
          <a:xfrm>
            <a:off x="1752513" y="1591408"/>
            <a:ext cx="1526752" cy="4955703"/>
          </a:xfrm>
          <a:prstGeom prst="rect">
            <a:avLst/>
          </a:prstGeom>
          <a:solidFill>
            <a:srgbClr val="FFFFFF"/>
          </a:solidFill>
          <a:ln w="12700">
            <a:miter lim="400000"/>
          </a:ln>
        </p:spPr>
        <p:txBody>
          <a:bodyPr lIns="45718" tIns="45718" rIns="45718" bIns="45718" anchor="ctr"/>
          <a:lstStyle/>
          <a:p>
            <a:pPr/>
          </a:p>
        </p:txBody>
      </p:sp>
      <p:sp>
        <p:nvSpPr>
          <p:cNvPr id="364" name="Rectangle"/>
          <p:cNvSpPr/>
          <p:nvPr/>
        </p:nvSpPr>
        <p:spPr>
          <a:xfrm>
            <a:off x="3196463" y="5194888"/>
            <a:ext cx="4393082" cy="4955703"/>
          </a:xfrm>
          <a:prstGeom prst="rect">
            <a:avLst/>
          </a:prstGeom>
          <a:solidFill>
            <a:srgbClr val="FFFFFF"/>
          </a:solidFill>
          <a:ln w="12700">
            <a:miter lim="400000"/>
          </a:ln>
        </p:spPr>
        <p:txBody>
          <a:bodyPr lIns="45718" tIns="45718" rIns="45718" bIns="45718" anchor="ctr"/>
          <a:lstStyle/>
          <a:p>
            <a:pPr/>
          </a:p>
        </p:txBody>
      </p:sp>
      <p:sp>
        <p:nvSpPr>
          <p:cNvPr id="365" name="Rectangle"/>
          <p:cNvSpPr/>
          <p:nvPr/>
        </p:nvSpPr>
        <p:spPr>
          <a:xfrm>
            <a:off x="3109995" y="1144689"/>
            <a:ext cx="6933564" cy="767019"/>
          </a:xfrm>
          <a:prstGeom prst="rect">
            <a:avLst/>
          </a:prstGeom>
          <a:solidFill>
            <a:srgbClr val="FFFFFF"/>
          </a:solidFill>
          <a:ln w="12700">
            <a:miter lim="400000"/>
          </a:ln>
        </p:spPr>
        <p:txBody>
          <a:bodyPr lIns="45718" tIns="45718" rIns="45718" bIns="45718" anchor="ctr"/>
          <a:lstStyle/>
          <a:p>
            <a:pPr/>
          </a:p>
        </p:txBody>
      </p:sp>
      <p:sp>
        <p:nvSpPr>
          <p:cNvPr id="366" name="Rectangle"/>
          <p:cNvSpPr/>
          <p:nvPr/>
        </p:nvSpPr>
        <p:spPr>
          <a:xfrm rot="14100000">
            <a:off x="7791624" y="2254973"/>
            <a:ext cx="968714" cy="4955704"/>
          </a:xfrm>
          <a:prstGeom prst="rect">
            <a:avLst/>
          </a:prstGeom>
          <a:solidFill>
            <a:srgbClr val="FFFFFF"/>
          </a:solidFill>
          <a:ln w="12700">
            <a:miter lim="400000"/>
          </a:ln>
        </p:spPr>
        <p:txBody>
          <a:bodyPr lIns="45718" tIns="45718" rIns="45718" bIns="45718" anchor="ctr"/>
          <a:lstStyle/>
          <a:p>
            <a:pPr/>
          </a:p>
        </p:txBody>
      </p:sp>
      <p:sp>
        <p:nvSpPr>
          <p:cNvPr id="367" name="Text Box 19"/>
          <p:cNvSpPr txBox="1"/>
          <p:nvPr/>
        </p:nvSpPr>
        <p:spPr>
          <a:xfrm>
            <a:off x="4187980" y="5330139"/>
            <a:ext cx="1696862" cy="3442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i="1">
                <a:solidFill>
                  <a:srgbClr val="000000"/>
                </a:solidFill>
                <a:latin typeface="Calibri"/>
                <a:ea typeface="Calibri"/>
                <a:cs typeface="Calibri"/>
                <a:sym typeface="Calibri"/>
              </a:defRPr>
            </a:pPr>
            <a:r>
              <a:t>Term proximity </a:t>
            </a:r>
            <a:r>
              <a:rPr i="0">
                <a:latin typeface="Symbol"/>
                <a:ea typeface="Symbol"/>
                <a:cs typeface="Symbol"/>
                <a:sym typeface="Symbol"/>
              </a:rPr>
              <a:t>w</a:t>
            </a:r>
          </a:p>
        </p:txBody>
      </p:sp>
      <p:sp>
        <p:nvSpPr>
          <p:cNvPr id="368" name="Text Box 18"/>
          <p:cNvSpPr txBox="1"/>
          <p:nvPr/>
        </p:nvSpPr>
        <p:spPr>
          <a:xfrm rot="19200000">
            <a:off x="3444502" y="3572493"/>
            <a:ext cx="1417363" cy="34425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i="1">
                <a:solidFill>
                  <a:srgbClr val="000000"/>
                </a:solidFill>
                <a:latin typeface="Calibri"/>
                <a:ea typeface="Calibri"/>
                <a:cs typeface="Calibri"/>
                <a:sym typeface="Calibri"/>
              </a:defRPr>
            </a:pPr>
            <a:r>
              <a:t>cosine score </a:t>
            </a:r>
            <a:r>
              <a:rPr i="0">
                <a:latin typeface="Symbol"/>
                <a:ea typeface="Symbol"/>
                <a:cs typeface="Symbol"/>
                <a:sym typeface="Symbol"/>
              </a:rPr>
              <a:t>a</a:t>
            </a:r>
          </a:p>
        </p:txBody>
      </p:sp>
      <p:sp>
        <p:nvSpPr>
          <p:cNvPr id="369" name="Text Box 19"/>
          <p:cNvSpPr txBox="1"/>
          <p:nvPr/>
        </p:nvSpPr>
        <p:spPr>
          <a:xfrm rot="16200000">
            <a:off x="2252098" y="4184823"/>
            <a:ext cx="1508781"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i="1">
                <a:solidFill>
                  <a:srgbClr val="000000"/>
                </a:solidFill>
                <a:latin typeface="Calibri"/>
                <a:ea typeface="Calibri"/>
                <a:cs typeface="Calibri"/>
                <a:sym typeface="Calibri"/>
              </a:defRPr>
            </a:lvl1pPr>
          </a:lstStyle>
          <a:p>
            <a:pPr/>
            <a:r>
              <a:t>Relevance level</a:t>
            </a:r>
          </a:p>
        </p:txBody>
      </p:sp>
      <p:grpSp>
        <p:nvGrpSpPr>
          <p:cNvPr id="372" name="Left Arrow 37"/>
          <p:cNvGrpSpPr/>
          <p:nvPr/>
        </p:nvGrpSpPr>
        <p:grpSpPr>
          <a:xfrm>
            <a:off x="9195205" y="2070366"/>
            <a:ext cx="1903413" cy="685801"/>
            <a:chOff x="0" y="0"/>
            <a:chExt cx="1903411" cy="685800"/>
          </a:xfrm>
        </p:grpSpPr>
        <p:sp>
          <p:nvSpPr>
            <p:cNvPr id="370" name="Arrow"/>
            <p:cNvSpPr/>
            <p:nvPr/>
          </p:nvSpPr>
          <p:spPr>
            <a:xfrm>
              <a:off x="0" y="0"/>
              <a:ext cx="1903412" cy="685800"/>
            </a:xfrm>
            <a:prstGeom prst="leftArrow">
              <a:avLst>
                <a:gd name="adj1" fmla="val 50000"/>
                <a:gd name="adj2" fmla="val 50000"/>
              </a:avLst>
            </a:prstGeom>
            <a:solidFill>
              <a:srgbClr val="139CB7"/>
            </a:solidFill>
            <a:ln w="9525" cap="flat">
              <a:solidFill>
                <a:srgbClr val="406E84"/>
              </a:solidFill>
              <a:prstDash val="solid"/>
              <a:round/>
            </a:ln>
            <a:effectLst>
              <a:outerShdw sx="100000" sy="100000" kx="0" ky="0" algn="b" rotWithShape="0" blurRad="38100" dist="23000" dir="5400000">
                <a:srgbClr val="000000">
                  <a:alpha val="35000"/>
                </a:srgbClr>
              </a:outerShdw>
            </a:effectLst>
          </p:spPr>
          <p:txBody>
            <a:bodyPr wrap="square" lIns="45719" tIns="45719" rIns="45719" bIns="45719" numCol="1" anchor="ctr">
              <a:noAutofit/>
            </a:bodyPr>
            <a:lstStyle/>
            <a:p>
              <a:pPr algn="ctr">
                <a:defRPr>
                  <a:solidFill>
                    <a:srgbClr val="FFFFFF"/>
                  </a:solidFill>
                  <a:latin typeface="Calibri"/>
                  <a:ea typeface="Calibri"/>
                  <a:cs typeface="Calibri"/>
                  <a:sym typeface="Calibri"/>
                </a:defRPr>
              </a:pPr>
            </a:p>
          </p:txBody>
        </p:sp>
        <p:sp>
          <p:nvSpPr>
            <p:cNvPr id="371" name="Linear model"/>
            <p:cNvSpPr txBox="1"/>
            <p:nvPr/>
          </p:nvSpPr>
          <p:spPr>
            <a:xfrm>
              <a:off x="221932" y="176356"/>
              <a:ext cx="1630997" cy="333088"/>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a:solidFill>
                    <a:srgbClr val="FFFFFF"/>
                  </a:solidFill>
                  <a:latin typeface="Calibri"/>
                  <a:ea typeface="Calibri"/>
                  <a:cs typeface="Calibri"/>
                  <a:sym typeface="Calibri"/>
                </a:defRPr>
              </a:lvl1pPr>
            </a:lstStyle>
            <a:p>
              <a:pPr/>
              <a:r>
                <a:t>Linear model</a:t>
              </a:r>
            </a:p>
          </p:txBody>
        </p:sp>
      </p:gr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Challenge in relevance judgment"/>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Challenge in relevance judgment</a:t>
            </a:r>
          </a:p>
        </p:txBody>
      </p:sp>
      <p:sp>
        <p:nvSpPr>
          <p:cNvPr id="37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378" name="Picture 3" descr="Picture 3"/>
          <p:cNvPicPr>
            <a:picLocks noChangeAspect="1"/>
          </p:cNvPicPr>
          <p:nvPr/>
        </p:nvPicPr>
        <p:blipFill>
          <a:blip r:embed="rId3">
            <a:extLst/>
          </a:blip>
          <a:srcRect l="0" t="0" r="0" b="14684"/>
          <a:stretch>
            <a:fillRect/>
          </a:stretch>
        </p:blipFill>
        <p:spPr>
          <a:xfrm>
            <a:off x="1752657" y="3940797"/>
            <a:ext cx="7396631" cy="1880500"/>
          </a:xfrm>
          <a:prstGeom prst="rect">
            <a:avLst/>
          </a:prstGeom>
          <a:ln w="12700">
            <a:miter lim="400000"/>
          </a:ln>
        </p:spPr>
      </p:pic>
      <p:sp>
        <p:nvSpPr>
          <p:cNvPr id="379" name="Rectangle"/>
          <p:cNvSpPr/>
          <p:nvPr/>
        </p:nvSpPr>
        <p:spPr>
          <a:xfrm>
            <a:off x="8083298" y="4366918"/>
            <a:ext cx="1488535" cy="1882708"/>
          </a:xfrm>
          <a:prstGeom prst="rect">
            <a:avLst/>
          </a:prstGeom>
          <a:solidFill>
            <a:srgbClr val="FFFFFF"/>
          </a:solidFill>
          <a:ln w="12700">
            <a:miter lim="400000"/>
          </a:ln>
        </p:spPr>
        <p:txBody>
          <a:bodyPr lIns="45718" tIns="45718" rIns="45718" bIns="45718" anchor="ctr"/>
          <a:lstStyle/>
          <a:p>
            <a:pPr/>
          </a:p>
        </p:txBody>
      </p:sp>
      <p:sp>
        <p:nvSpPr>
          <p:cNvPr id="380" name="1"/>
          <p:cNvSpPr txBox="1"/>
          <p:nvPr/>
        </p:nvSpPr>
        <p:spPr>
          <a:xfrm>
            <a:off x="8490665" y="4312873"/>
            <a:ext cx="366664"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1</a:t>
            </a:r>
          </a:p>
        </p:txBody>
      </p:sp>
      <p:sp>
        <p:nvSpPr>
          <p:cNvPr id="381" name="2"/>
          <p:cNvSpPr txBox="1"/>
          <p:nvPr/>
        </p:nvSpPr>
        <p:spPr>
          <a:xfrm>
            <a:off x="8503365" y="4503373"/>
            <a:ext cx="366664"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2</a:t>
            </a:r>
          </a:p>
        </p:txBody>
      </p:sp>
      <p:sp>
        <p:nvSpPr>
          <p:cNvPr id="382" name="3"/>
          <p:cNvSpPr txBox="1"/>
          <p:nvPr/>
        </p:nvSpPr>
        <p:spPr>
          <a:xfrm>
            <a:off x="8490665" y="4927529"/>
            <a:ext cx="366664" cy="2642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3</a:t>
            </a:r>
          </a:p>
        </p:txBody>
      </p:sp>
      <p:sp>
        <p:nvSpPr>
          <p:cNvPr id="383" name="3"/>
          <p:cNvSpPr txBox="1"/>
          <p:nvPr/>
        </p:nvSpPr>
        <p:spPr>
          <a:xfrm>
            <a:off x="8490665" y="5377086"/>
            <a:ext cx="366664" cy="2642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3</a:t>
            </a:r>
          </a:p>
        </p:txBody>
      </p:sp>
      <p:sp>
        <p:nvSpPr>
          <p:cNvPr id="384" name="2"/>
          <p:cNvSpPr txBox="1"/>
          <p:nvPr/>
        </p:nvSpPr>
        <p:spPr>
          <a:xfrm>
            <a:off x="8503365" y="5592986"/>
            <a:ext cx="366664" cy="2642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2</a:t>
            </a:r>
          </a:p>
        </p:txBody>
      </p:sp>
      <p:sp>
        <p:nvSpPr>
          <p:cNvPr id="385" name="1"/>
          <p:cNvSpPr txBox="1"/>
          <p:nvPr/>
        </p:nvSpPr>
        <p:spPr>
          <a:xfrm>
            <a:off x="8490665" y="5161186"/>
            <a:ext cx="366664" cy="26425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1</a:t>
            </a:r>
          </a:p>
        </p:txBody>
      </p:sp>
      <p:sp>
        <p:nvSpPr>
          <p:cNvPr id="386" name="1"/>
          <p:cNvSpPr txBox="1"/>
          <p:nvPr/>
        </p:nvSpPr>
        <p:spPr>
          <a:xfrm>
            <a:off x="8503365" y="4717581"/>
            <a:ext cx="366664" cy="2642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1200">
                <a:solidFill>
                  <a:srgbClr val="000000"/>
                </a:solidFill>
                <a:latin typeface="Arial"/>
                <a:ea typeface="Arial"/>
                <a:cs typeface="Arial"/>
                <a:sym typeface="Arial"/>
              </a:defRPr>
            </a:lvl1pPr>
          </a:lstStyle>
          <a:p>
            <a:pPr/>
            <a:r>
              <a:t>1</a:t>
            </a:r>
          </a:p>
        </p:txBody>
      </p:sp>
      <p:sp>
        <p:nvSpPr>
          <p:cNvPr id="387" name="Exact judgment for relevance is challenging…"/>
          <p:cNvSpPr txBox="1"/>
          <p:nvPr>
            <p:ph type="body" sz="half" idx="4294967295"/>
          </p:nvPr>
        </p:nvSpPr>
        <p:spPr>
          <a:xfrm>
            <a:off x="692720" y="1292211"/>
            <a:ext cx="9701652" cy="3071885"/>
          </a:xfrm>
          <a:prstGeom prst="rect">
            <a:avLst/>
          </a:prstGeom>
        </p:spPr>
        <p:txBody>
          <a:bodyPr lIns="45719" tIns="45719" rIns="45719" bIns="45719"/>
          <a:lstStyle/>
          <a:p>
            <a:pPr>
              <a:spcBef>
                <a:spcPts val="400"/>
              </a:spcBef>
              <a:buClr>
                <a:srgbClr val="000000"/>
              </a:buClr>
              <a:buFontTx/>
              <a:defRPr sz="2000">
                <a:solidFill>
                  <a:srgbClr val="000000"/>
                </a:solidFill>
                <a:latin typeface="Arial"/>
                <a:ea typeface="Arial"/>
                <a:cs typeface="Arial"/>
                <a:sym typeface="Arial"/>
              </a:defRPr>
            </a:pPr>
            <a:r>
              <a:t>Exact judgment for relevance is challenging</a:t>
            </a:r>
          </a:p>
          <a:p>
            <a:pPr lvl="1" marL="800100" indent="-342900">
              <a:spcBef>
                <a:spcPts val="400"/>
              </a:spcBef>
              <a:buClr>
                <a:srgbClr val="000000"/>
              </a:buClr>
              <a:buFontTx/>
              <a:buChar char="•"/>
              <a:defRPr sz="2000">
                <a:solidFill>
                  <a:srgbClr val="000000"/>
                </a:solidFill>
                <a:latin typeface="Arial"/>
                <a:ea typeface="Arial"/>
                <a:cs typeface="Arial"/>
                <a:sym typeface="Arial"/>
              </a:defRPr>
            </a:pPr>
            <a:r>
              <a:t>Exact judgment is incomparable across sessions</a:t>
            </a:r>
          </a:p>
          <a:p>
            <a:pPr lvl="1" marL="800100" indent="-342900">
              <a:spcBef>
                <a:spcPts val="400"/>
              </a:spcBef>
              <a:buClr>
                <a:srgbClr val="000000"/>
              </a:buClr>
              <a:buFontTx/>
              <a:buChar char="•"/>
              <a:defRPr sz="2000">
                <a:solidFill>
                  <a:srgbClr val="000000"/>
                </a:solidFill>
                <a:latin typeface="Arial"/>
                <a:ea typeface="Arial"/>
                <a:cs typeface="Arial"/>
                <a:sym typeface="Arial"/>
              </a:defRPr>
            </a:pPr>
            <a:r>
              <a:t>The criterion for relevance judgment may drift over time</a:t>
            </a:r>
          </a:p>
          <a:p>
            <a:pPr>
              <a:spcBef>
                <a:spcPts val="400"/>
              </a:spcBef>
              <a:buClr>
                <a:srgbClr val="000000"/>
              </a:buClr>
              <a:buFontTx/>
              <a:defRPr sz="2000">
                <a:solidFill>
                  <a:srgbClr val="000000"/>
                </a:solidFill>
                <a:latin typeface="Arial"/>
                <a:ea typeface="Arial"/>
                <a:cs typeface="Arial"/>
                <a:sym typeface="Arial"/>
              </a:defRPr>
            </a:pPr>
            <a:r>
              <a:t>Relative judgment is easier</a:t>
            </a:r>
          </a:p>
          <a:p>
            <a:pPr lvl="1" marL="800100" indent="-342900">
              <a:spcBef>
                <a:spcPts val="400"/>
              </a:spcBef>
              <a:buClr>
                <a:srgbClr val="000000"/>
              </a:buClr>
              <a:buFontTx/>
              <a:buChar char="•"/>
              <a:defRPr sz="2000">
                <a:solidFill>
                  <a:srgbClr val="000000"/>
                </a:solidFill>
                <a:latin typeface="Arial"/>
                <a:ea typeface="Arial"/>
                <a:cs typeface="Arial"/>
                <a:sym typeface="Arial"/>
              </a:defRPr>
            </a:pPr>
            <a:r>
              <a:t>i.e., for docID 2094 and 3191, only consider the “weak supervision” that 2094 is </a:t>
            </a:r>
            <a:r>
              <a:rPr b="1"/>
              <a:t>more relevant</a:t>
            </a:r>
            <a:r>
              <a:t> than 3191 (instead that 2094’s relevance is exactly 3)</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Pairwise learning to rank"/>
          <p:cNvSpPr txBox="1"/>
          <p:nvPr>
            <p:ph type="title" idx="4294967295"/>
          </p:nvPr>
        </p:nvSpPr>
        <p:spPr>
          <a:xfrm>
            <a:off x="386860" y="528637"/>
            <a:ext cx="11019613"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Pairwise learning to rank</a:t>
            </a:r>
          </a:p>
        </p:txBody>
      </p:sp>
      <p:sp>
        <p:nvSpPr>
          <p:cNvPr id="39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393" name="latex-image-1.pdf" descr="latex-image-1.pdf"/>
          <p:cNvPicPr>
            <a:picLocks noChangeAspect="1"/>
          </p:cNvPicPr>
          <p:nvPr/>
        </p:nvPicPr>
        <p:blipFill>
          <a:blip r:embed="rId3">
            <a:extLst/>
          </a:blip>
          <a:stretch>
            <a:fillRect/>
          </a:stretch>
        </p:blipFill>
        <p:spPr>
          <a:xfrm>
            <a:off x="7928830" y="5124973"/>
            <a:ext cx="1571026" cy="260482"/>
          </a:xfrm>
          <a:prstGeom prst="rect">
            <a:avLst/>
          </a:prstGeom>
          <a:ln w="12700">
            <a:miter lim="400000"/>
          </a:ln>
        </p:spPr>
      </p:pic>
      <p:pic>
        <p:nvPicPr>
          <p:cNvPr id="394" name="latex-image-1.pdf" descr="latex-image-1.pdf"/>
          <p:cNvPicPr>
            <a:picLocks noChangeAspect="1"/>
          </p:cNvPicPr>
          <p:nvPr/>
        </p:nvPicPr>
        <p:blipFill>
          <a:blip r:embed="rId4">
            <a:extLst/>
          </a:blip>
          <a:stretch>
            <a:fillRect/>
          </a:stretch>
        </p:blipFill>
        <p:spPr>
          <a:xfrm>
            <a:off x="3872602" y="4985523"/>
            <a:ext cx="3021921" cy="539382"/>
          </a:xfrm>
          <a:prstGeom prst="rect">
            <a:avLst/>
          </a:prstGeom>
          <a:ln w="12700">
            <a:miter lim="400000"/>
          </a:ln>
        </p:spPr>
      </p:pic>
      <p:pic>
        <p:nvPicPr>
          <p:cNvPr id="395" name="Image" descr="Image"/>
          <p:cNvPicPr>
            <a:picLocks noChangeAspect="1"/>
          </p:cNvPicPr>
          <p:nvPr/>
        </p:nvPicPr>
        <p:blipFill>
          <a:blip r:embed="rId5">
            <a:extLst/>
          </a:blip>
          <a:stretch>
            <a:fillRect/>
          </a:stretch>
        </p:blipFill>
        <p:spPr>
          <a:xfrm>
            <a:off x="2766062" y="3161438"/>
            <a:ext cx="215571" cy="260481"/>
          </a:xfrm>
          <a:prstGeom prst="rect">
            <a:avLst/>
          </a:prstGeom>
          <a:ln w="12700">
            <a:miter lim="400000"/>
          </a:ln>
        </p:spPr>
      </p:pic>
      <p:pic>
        <p:nvPicPr>
          <p:cNvPr id="396" name="Image" descr="Image"/>
          <p:cNvPicPr>
            <a:picLocks noChangeAspect="1"/>
          </p:cNvPicPr>
          <p:nvPr/>
        </p:nvPicPr>
        <p:blipFill>
          <a:blip r:embed="rId5">
            <a:extLst/>
          </a:blip>
          <a:stretch>
            <a:fillRect/>
          </a:stretch>
        </p:blipFill>
        <p:spPr>
          <a:xfrm>
            <a:off x="6578443" y="3136038"/>
            <a:ext cx="215571" cy="260481"/>
          </a:xfrm>
          <a:prstGeom prst="rect">
            <a:avLst/>
          </a:prstGeom>
          <a:ln w="12700">
            <a:miter lim="400000"/>
          </a:ln>
        </p:spPr>
      </p:pic>
      <p:pic>
        <p:nvPicPr>
          <p:cNvPr id="397" name="latex-image-1.pdf" descr="latex-image-1.pdf"/>
          <p:cNvPicPr>
            <a:picLocks noChangeAspect="1"/>
          </p:cNvPicPr>
          <p:nvPr/>
        </p:nvPicPr>
        <p:blipFill>
          <a:blip r:embed="rId6">
            <a:extLst/>
          </a:blip>
          <a:stretch>
            <a:fillRect/>
          </a:stretch>
        </p:blipFill>
        <p:spPr>
          <a:xfrm>
            <a:off x="1787992" y="3110638"/>
            <a:ext cx="8439695" cy="603888"/>
          </a:xfrm>
          <a:prstGeom prst="rect">
            <a:avLst/>
          </a:prstGeom>
          <a:ln w="12700">
            <a:miter lim="400000"/>
          </a:ln>
        </p:spPr>
      </p:pic>
      <p:pic>
        <p:nvPicPr>
          <p:cNvPr id="398" name="latex-image-1.pdf" descr="latex-image-1.pdf"/>
          <p:cNvPicPr>
            <a:picLocks noChangeAspect="1"/>
          </p:cNvPicPr>
          <p:nvPr/>
        </p:nvPicPr>
        <p:blipFill>
          <a:blip r:embed="rId7">
            <a:extLst/>
          </a:blip>
          <a:stretch>
            <a:fillRect/>
          </a:stretch>
        </p:blipFill>
        <p:spPr>
          <a:xfrm>
            <a:off x="2622762" y="3293777"/>
            <a:ext cx="186467" cy="16952"/>
          </a:xfrm>
          <a:prstGeom prst="rect">
            <a:avLst/>
          </a:prstGeom>
          <a:ln w="12700">
            <a:miter lim="400000"/>
          </a:ln>
        </p:spPr>
      </p:pic>
      <p:sp>
        <p:nvSpPr>
          <p:cNvPr id="399" name="Leveraging the relative relevance judgment, i.e., pairwise labels…"/>
          <p:cNvSpPr txBox="1"/>
          <p:nvPr>
            <p:ph type="body" sz="quarter" idx="4294967295"/>
          </p:nvPr>
        </p:nvSpPr>
        <p:spPr>
          <a:xfrm>
            <a:off x="692720" y="1292211"/>
            <a:ext cx="9650820" cy="1686143"/>
          </a:xfrm>
          <a:prstGeom prst="rect">
            <a:avLst/>
          </a:prstGeom>
        </p:spPr>
        <p:txBody>
          <a:bodyPr lIns="45719" tIns="45719" rIns="45719" bIns="45719"/>
          <a:lstStyle/>
          <a:p>
            <a:pPr>
              <a:spcBef>
                <a:spcPts val="400"/>
              </a:spcBef>
              <a:buClr>
                <a:srgbClr val="000000"/>
              </a:buClr>
              <a:buFontTx/>
              <a:defRPr sz="2400">
                <a:solidFill>
                  <a:srgbClr val="000000"/>
                </a:solidFill>
                <a:latin typeface="Arial"/>
                <a:ea typeface="Arial"/>
                <a:cs typeface="Arial"/>
                <a:sym typeface="Arial"/>
              </a:defRPr>
            </a:pPr>
            <a:r>
              <a:t>Leveraging the relative relevance judgment, i.e., pairwise labels</a:t>
            </a:r>
          </a:p>
          <a:p>
            <a:pPr>
              <a:spcBef>
                <a:spcPts val="400"/>
              </a:spcBef>
              <a:buClr>
                <a:srgbClr val="000000"/>
              </a:buClr>
              <a:buFontTx/>
              <a:defRPr sz="2400">
                <a:solidFill>
                  <a:srgbClr val="000000"/>
                </a:solidFill>
                <a:latin typeface="Arial"/>
                <a:ea typeface="Arial"/>
                <a:cs typeface="Arial"/>
                <a:sym typeface="Arial"/>
              </a:defRPr>
            </a:pPr>
          </a:p>
          <a:p>
            <a:pPr>
              <a:spcBef>
                <a:spcPts val="400"/>
              </a:spcBef>
              <a:buClr>
                <a:srgbClr val="000000"/>
              </a:buClr>
              <a:buFontTx/>
              <a:defRPr sz="2400">
                <a:solidFill>
                  <a:srgbClr val="000000"/>
                </a:solidFill>
                <a:latin typeface="Arial"/>
                <a:ea typeface="Arial"/>
                <a:cs typeface="Arial"/>
                <a:sym typeface="Arial"/>
              </a:defRPr>
            </a:pPr>
            <a:r>
              <a:t>Loss function: cross entropy loss</a:t>
            </a:r>
          </a:p>
        </p:txBody>
      </p:sp>
      <p:sp>
        <p:nvSpPr>
          <p:cNvPr id="400" name="Rectangle"/>
          <p:cNvSpPr/>
          <p:nvPr/>
        </p:nvSpPr>
        <p:spPr>
          <a:xfrm>
            <a:off x="4963045" y="3084479"/>
            <a:ext cx="328294" cy="775719"/>
          </a:xfrm>
          <a:prstGeom prst="rect">
            <a:avLst/>
          </a:prstGeom>
          <a:solidFill>
            <a:srgbClr val="FFFFFF"/>
          </a:solidFill>
          <a:ln w="12700">
            <a:miter lim="400000"/>
          </a:ln>
        </p:spPr>
        <p:txBody>
          <a:bodyPr lIns="45718" tIns="45718" rIns="45718" bIns="45718" anchor="ctr"/>
          <a:lstStyle/>
          <a:p>
            <a:pPr/>
          </a:p>
        </p:txBody>
      </p:sp>
      <p:sp>
        <p:nvSpPr>
          <p:cNvPr id="401" name="Rectangle"/>
          <p:cNvSpPr/>
          <p:nvPr/>
        </p:nvSpPr>
        <p:spPr>
          <a:xfrm>
            <a:off x="7141747" y="2903819"/>
            <a:ext cx="328293" cy="775719"/>
          </a:xfrm>
          <a:prstGeom prst="rect">
            <a:avLst/>
          </a:prstGeom>
          <a:solidFill>
            <a:srgbClr val="FFFFFF"/>
          </a:solidFill>
          <a:ln w="12700">
            <a:miter lim="400000"/>
          </a:ln>
        </p:spPr>
        <p:txBody>
          <a:bodyPr lIns="45718" tIns="45718" rIns="45718" bIns="45718" anchor="ctr"/>
          <a:lstStyle/>
          <a:p>
            <a:pPr/>
          </a:p>
        </p:txBody>
      </p:sp>
      <p:sp>
        <p:nvSpPr>
          <p:cNvPr id="402" name="Rectangle"/>
          <p:cNvSpPr/>
          <p:nvPr/>
        </p:nvSpPr>
        <p:spPr>
          <a:xfrm>
            <a:off x="9478722" y="2903819"/>
            <a:ext cx="328294" cy="775719"/>
          </a:xfrm>
          <a:prstGeom prst="rect">
            <a:avLst/>
          </a:prstGeom>
          <a:solidFill>
            <a:srgbClr val="FFFFFF"/>
          </a:solidFill>
          <a:ln w="12700">
            <a:miter lim="400000"/>
          </a:ln>
        </p:spPr>
        <p:txBody>
          <a:bodyPr lIns="45718" tIns="45718" rIns="45718" bIns="45718" anchor="ctr"/>
          <a:lstStyle/>
          <a:p>
            <a:pPr/>
          </a:p>
        </p:txBody>
      </p:sp>
      <p:pic>
        <p:nvPicPr>
          <p:cNvPr id="403" name="Image" descr="Image"/>
          <p:cNvPicPr>
            <a:picLocks noChangeAspect="1"/>
          </p:cNvPicPr>
          <p:nvPr/>
        </p:nvPicPr>
        <p:blipFill>
          <a:blip r:embed="rId8">
            <a:extLst/>
          </a:blip>
          <a:stretch>
            <a:fillRect/>
          </a:stretch>
        </p:blipFill>
        <p:spPr>
          <a:xfrm>
            <a:off x="4994006" y="3188792"/>
            <a:ext cx="186467" cy="177991"/>
          </a:xfrm>
          <a:prstGeom prst="rect">
            <a:avLst/>
          </a:prstGeom>
          <a:ln w="12700">
            <a:miter lim="400000"/>
          </a:ln>
        </p:spPr>
      </p:pic>
      <p:pic>
        <p:nvPicPr>
          <p:cNvPr id="404" name="Image" descr="Image"/>
          <p:cNvPicPr>
            <a:picLocks noChangeAspect="1"/>
          </p:cNvPicPr>
          <p:nvPr/>
        </p:nvPicPr>
        <p:blipFill>
          <a:blip r:embed="rId8">
            <a:extLst/>
          </a:blip>
          <a:stretch>
            <a:fillRect/>
          </a:stretch>
        </p:blipFill>
        <p:spPr>
          <a:xfrm>
            <a:off x="7249064" y="3214192"/>
            <a:ext cx="186467" cy="177991"/>
          </a:xfrm>
          <a:prstGeom prst="rect">
            <a:avLst/>
          </a:prstGeom>
          <a:ln w="12700">
            <a:miter lim="400000"/>
          </a:ln>
        </p:spPr>
      </p:pic>
      <p:pic>
        <p:nvPicPr>
          <p:cNvPr id="405" name="Image" descr="Image"/>
          <p:cNvPicPr>
            <a:picLocks noChangeAspect="1"/>
          </p:cNvPicPr>
          <p:nvPr/>
        </p:nvPicPr>
        <p:blipFill>
          <a:blip r:embed="rId8">
            <a:extLst/>
          </a:blip>
          <a:stretch>
            <a:fillRect/>
          </a:stretch>
        </p:blipFill>
        <p:spPr>
          <a:xfrm>
            <a:off x="9535083" y="3188792"/>
            <a:ext cx="186467" cy="177991"/>
          </a:xfrm>
          <a:prstGeom prst="rect">
            <a:avLst/>
          </a:prstGeom>
          <a:ln w="12700">
            <a:miter lim="400000"/>
          </a:ln>
        </p:spPr>
      </p:pic>
      <p:sp>
        <p:nvSpPr>
          <p:cNvPr id="406" name="Rectangle"/>
          <p:cNvSpPr/>
          <p:nvPr/>
        </p:nvSpPr>
        <p:spPr>
          <a:xfrm>
            <a:off x="4375504" y="5049023"/>
            <a:ext cx="328293" cy="775719"/>
          </a:xfrm>
          <a:prstGeom prst="rect">
            <a:avLst/>
          </a:prstGeom>
          <a:solidFill>
            <a:srgbClr val="FFFFFF"/>
          </a:solidFill>
          <a:ln w="12700">
            <a:miter lim="400000"/>
          </a:ln>
        </p:spPr>
        <p:txBody>
          <a:bodyPr lIns="45718" tIns="45718" rIns="45718" bIns="45718" anchor="ctr"/>
          <a:lstStyle/>
          <a:p>
            <a:pPr/>
          </a:p>
        </p:txBody>
      </p:sp>
      <p:pic>
        <p:nvPicPr>
          <p:cNvPr id="407" name="Image" descr="Image"/>
          <p:cNvPicPr>
            <a:picLocks noChangeAspect="1"/>
          </p:cNvPicPr>
          <p:nvPr/>
        </p:nvPicPr>
        <p:blipFill>
          <a:blip r:embed="rId8">
            <a:extLst/>
          </a:blip>
          <a:stretch>
            <a:fillRect/>
          </a:stretch>
        </p:blipFill>
        <p:spPr>
          <a:xfrm>
            <a:off x="4406465" y="5153336"/>
            <a:ext cx="215571" cy="205773"/>
          </a:xfrm>
          <a:prstGeom prst="rect">
            <a:avLst/>
          </a:prstGeom>
          <a:ln w="12700">
            <a:miter lim="400000"/>
          </a:ln>
        </p:spPr>
      </p:pic>
      <p:sp>
        <p:nvSpPr>
          <p:cNvPr id="408" name="Rectangle"/>
          <p:cNvSpPr/>
          <p:nvPr/>
        </p:nvSpPr>
        <p:spPr>
          <a:xfrm>
            <a:off x="1727536" y="2878419"/>
            <a:ext cx="900139" cy="949690"/>
          </a:xfrm>
          <a:prstGeom prst="rect">
            <a:avLst/>
          </a:prstGeom>
          <a:solidFill>
            <a:srgbClr val="FFFFFF"/>
          </a:solidFill>
          <a:ln w="12700">
            <a:miter lim="400000"/>
          </a:ln>
        </p:spPr>
        <p:txBody>
          <a:bodyPr lIns="45718" tIns="45718" rIns="45718" bIns="45718" anchor="ctr"/>
          <a:lstStyle/>
          <a:p>
            <a:pPr/>
          </a:p>
        </p:txBody>
      </p:sp>
      <p:pic>
        <p:nvPicPr>
          <p:cNvPr id="409" name="Image" descr="Image"/>
          <p:cNvPicPr>
            <a:picLocks noChangeAspect="1"/>
          </p:cNvPicPr>
          <p:nvPr/>
        </p:nvPicPr>
        <p:blipFill>
          <a:blip r:embed="rId9">
            <a:extLst/>
          </a:blip>
          <a:stretch>
            <a:fillRect/>
          </a:stretch>
        </p:blipFill>
        <p:spPr>
          <a:xfrm>
            <a:off x="1322244" y="3147073"/>
            <a:ext cx="1236632" cy="539382"/>
          </a:xfrm>
          <a:prstGeom prst="rect">
            <a:avLst/>
          </a:prstGeom>
          <a:ln w="12700">
            <a:miter lim="400000"/>
          </a:ln>
        </p:spPr>
      </p:pic>
      <p:sp>
        <p:nvSpPr>
          <p:cNvPr id="410" name="Rectangle"/>
          <p:cNvSpPr/>
          <p:nvPr/>
        </p:nvSpPr>
        <p:spPr>
          <a:xfrm>
            <a:off x="2080995" y="2794000"/>
            <a:ext cx="595525" cy="1270001"/>
          </a:xfrm>
          <a:prstGeom prst="rect">
            <a:avLst/>
          </a:prstGeom>
          <a:ln w="25400">
            <a:solidFill>
              <a:srgbClr val="FF2600"/>
            </a:solidFill>
          </a:ln>
        </p:spPr>
        <p:txBody>
          <a:bodyPr lIns="45718" tIns="45718" rIns="45718" bIns="45718" anchor="ctr"/>
          <a:lstStyle/>
          <a:p>
            <a:pPr/>
          </a:p>
        </p:txBody>
      </p:sp>
      <p:sp>
        <p:nvSpPr>
          <p:cNvPr id="411" name="Text Box 19"/>
          <p:cNvSpPr txBox="1"/>
          <p:nvPr/>
        </p:nvSpPr>
        <p:spPr>
          <a:xfrm>
            <a:off x="1530326" y="4301223"/>
            <a:ext cx="1828576"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2600"/>
                </a:solidFill>
                <a:latin typeface="Calibri"/>
                <a:ea typeface="Calibri"/>
                <a:cs typeface="Calibri"/>
                <a:sym typeface="Calibri"/>
              </a:defRPr>
            </a:lvl1pPr>
          </a:lstStyle>
          <a:p>
            <a:pPr/>
            <a:r>
              <a:t>Pairwise objective</a:t>
            </a:r>
          </a:p>
        </p:txBody>
      </p:sp>
      <p:sp>
        <p:nvSpPr>
          <p:cNvPr id="412" name="Rectangle"/>
          <p:cNvSpPr/>
          <p:nvPr/>
        </p:nvSpPr>
        <p:spPr>
          <a:xfrm>
            <a:off x="4396073" y="2840319"/>
            <a:ext cx="1266147" cy="1162438"/>
          </a:xfrm>
          <a:prstGeom prst="rect">
            <a:avLst/>
          </a:prstGeom>
          <a:ln w="25400">
            <a:solidFill>
              <a:srgbClr val="FF2600"/>
            </a:solidFill>
          </a:ln>
        </p:spPr>
        <p:txBody>
          <a:bodyPr lIns="45718" tIns="45718" rIns="45718" bIns="45718" anchor="ctr"/>
          <a:lstStyle/>
          <a:p>
            <a:pPr/>
          </a:p>
        </p:txBody>
      </p:sp>
      <p:sp>
        <p:nvSpPr>
          <p:cNvPr id="413" name="Rectangle"/>
          <p:cNvSpPr/>
          <p:nvPr/>
        </p:nvSpPr>
        <p:spPr>
          <a:xfrm>
            <a:off x="3881177" y="4673995"/>
            <a:ext cx="5934567" cy="1162438"/>
          </a:xfrm>
          <a:prstGeom prst="rect">
            <a:avLst/>
          </a:prstGeom>
          <a:ln w="25400">
            <a:solidFill>
              <a:srgbClr val="FF2600"/>
            </a:solidFill>
          </a:ln>
        </p:spPr>
        <p:txBody>
          <a:bodyPr lIns="45718" tIns="45718" rIns="45718" bIns="45718" anchor="ctr"/>
          <a:lstStyle/>
          <a:p>
            <a:pPr/>
          </a:p>
        </p:txBody>
      </p:sp>
      <p:sp>
        <p:nvSpPr>
          <p:cNvPr id="414" name="Text Box 19"/>
          <p:cNvSpPr txBox="1"/>
          <p:nvPr/>
        </p:nvSpPr>
        <p:spPr>
          <a:xfrm>
            <a:off x="4212904" y="4215230"/>
            <a:ext cx="4123617"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2600"/>
                </a:solidFill>
                <a:latin typeface="Calibri"/>
                <a:ea typeface="Calibri"/>
                <a:cs typeface="Calibri"/>
                <a:sym typeface="Calibri"/>
              </a:defRPr>
            </a:lvl1pPr>
          </a:lstStyle>
          <a:p>
            <a:pPr/>
            <a:r>
              <a:t>Probability that di is more relevant than dj</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Ranking based on machine learning algorithm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Ranking based on machine learning algorithms</a:t>
            </a:r>
          </a:p>
        </p:txBody>
      </p:sp>
      <p:sp>
        <p:nvSpPr>
          <p:cNvPr id="41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20" name="Support Vector Machines (Vapnik, 1995)…"/>
          <p:cNvSpPr txBox="1"/>
          <p:nvPr>
            <p:ph type="body" idx="4294967295"/>
          </p:nvPr>
        </p:nvSpPr>
        <p:spPr>
          <a:xfrm>
            <a:off x="631530" y="1544531"/>
            <a:ext cx="11040724" cy="4994590"/>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Support Vector Machines (Vapnik, 1995)</a:t>
            </a:r>
          </a:p>
          <a:p>
            <a:pPr lvl="1" marL="742950" indent="-285750">
              <a:spcBef>
                <a:spcPts val="500"/>
              </a:spcBef>
              <a:buClr>
                <a:srgbClr val="000000"/>
              </a:buClr>
              <a:buFontTx/>
              <a:buChar char="•"/>
              <a:defRPr sz="2400">
                <a:solidFill>
                  <a:srgbClr val="000000"/>
                </a:solidFill>
                <a:latin typeface="Arial"/>
                <a:ea typeface="Arial"/>
                <a:cs typeface="Arial"/>
                <a:sym typeface="Arial"/>
              </a:defRPr>
            </a:pPr>
            <a:r>
              <a:t>Adapted to ranking: Ranking SVM (Joachims 2002)</a:t>
            </a:r>
          </a:p>
          <a:p>
            <a:pPr>
              <a:spcBef>
                <a:spcPts val="600"/>
              </a:spcBef>
              <a:buClr>
                <a:srgbClr val="000000"/>
              </a:buClr>
              <a:buFontTx/>
              <a:defRPr sz="2400">
                <a:solidFill>
                  <a:srgbClr val="000000"/>
                </a:solidFill>
                <a:latin typeface="Arial"/>
                <a:ea typeface="Arial"/>
                <a:cs typeface="Arial"/>
                <a:sym typeface="Arial"/>
              </a:defRPr>
            </a:pPr>
            <a:r>
              <a:t>Neural Nets: RankNet (Burges et al., 2006) </a:t>
            </a:r>
          </a:p>
          <a:p>
            <a:pPr>
              <a:spcBef>
                <a:spcPts val="600"/>
              </a:spcBef>
              <a:buClr>
                <a:srgbClr val="000000"/>
              </a:buClr>
              <a:buFontTx/>
              <a:defRPr sz="2400">
                <a:solidFill>
                  <a:srgbClr val="000000"/>
                </a:solidFill>
                <a:latin typeface="Arial"/>
                <a:ea typeface="Arial"/>
                <a:cs typeface="Arial"/>
                <a:sym typeface="Arial"/>
              </a:defRPr>
            </a:pPr>
            <a:r>
              <a:t>Tree Ensembles </a:t>
            </a:r>
          </a:p>
          <a:p>
            <a:pPr lvl="1" marL="742950" indent="-285750">
              <a:spcBef>
                <a:spcPts val="500"/>
              </a:spcBef>
              <a:buClr>
                <a:srgbClr val="000000"/>
              </a:buClr>
              <a:buFontTx/>
              <a:buChar char="•"/>
              <a:defRPr sz="2400">
                <a:solidFill>
                  <a:srgbClr val="000000"/>
                </a:solidFill>
                <a:latin typeface="Arial"/>
                <a:ea typeface="Arial"/>
                <a:cs typeface="Arial"/>
                <a:sym typeface="Arial"/>
              </a:defRPr>
            </a:pPr>
            <a:r>
              <a:t>Random Forests (Breiman and Schapire, 2001) </a:t>
            </a:r>
          </a:p>
          <a:p>
            <a:pPr lvl="1" marL="742950" indent="-285750">
              <a:spcBef>
                <a:spcPts val="500"/>
              </a:spcBef>
              <a:buClr>
                <a:srgbClr val="000000"/>
              </a:buClr>
              <a:buFontTx/>
              <a:buChar char="•"/>
              <a:defRPr sz="2400">
                <a:solidFill>
                  <a:srgbClr val="000000"/>
                </a:solidFill>
                <a:latin typeface="Arial"/>
                <a:ea typeface="Arial"/>
                <a:cs typeface="Arial"/>
                <a:sym typeface="Arial"/>
              </a:defRPr>
            </a:pPr>
            <a:r>
              <a:t>Boosted Decision Trees </a:t>
            </a:r>
          </a:p>
          <a:p>
            <a:pPr lvl="2" marL="1188719" indent="-274319">
              <a:spcBef>
                <a:spcPts val="400"/>
              </a:spcBef>
              <a:buClr>
                <a:srgbClr val="000000"/>
              </a:buClr>
              <a:buFontTx/>
              <a:defRPr sz="2400">
                <a:solidFill>
                  <a:srgbClr val="000000"/>
                </a:solidFill>
                <a:latin typeface="Arial"/>
                <a:ea typeface="Arial"/>
                <a:cs typeface="Arial"/>
                <a:sym typeface="Arial"/>
              </a:defRPr>
            </a:pPr>
            <a:r>
              <a:t>Multiple Additive Regression Trees (Friedman, 1999) </a:t>
            </a:r>
          </a:p>
          <a:p>
            <a:pPr lvl="2" marL="1188719" indent="-274319">
              <a:spcBef>
                <a:spcPts val="400"/>
              </a:spcBef>
              <a:buClr>
                <a:srgbClr val="000000"/>
              </a:buClr>
              <a:buFontTx/>
              <a:defRPr sz="2400">
                <a:solidFill>
                  <a:srgbClr val="000000"/>
                </a:solidFill>
                <a:latin typeface="Arial"/>
                <a:ea typeface="Arial"/>
                <a:cs typeface="Arial"/>
                <a:sym typeface="Arial"/>
              </a:defRPr>
            </a:pPr>
            <a:r>
              <a:t>Gradient-boosted decision trees: LambdaMART (Burges, 2010)</a:t>
            </a:r>
          </a:p>
          <a:p>
            <a:pPr lvl="2" marL="1188719" indent="-274319">
              <a:spcBef>
                <a:spcPts val="400"/>
              </a:spcBef>
              <a:buClr>
                <a:srgbClr val="000000"/>
              </a:buClr>
              <a:buFontTx/>
              <a:defRPr sz="2400">
                <a:solidFill>
                  <a:srgbClr val="000000"/>
                </a:solidFill>
                <a:latin typeface="Arial"/>
                <a:ea typeface="Arial"/>
                <a:cs typeface="Arial"/>
                <a:sym typeface="Arial"/>
              </a:defRPr>
            </a:pPr>
            <a:r>
              <a:t>Used by all search engines? AltaVista, Yahoo!, Bing, Yandex, … </a:t>
            </a:r>
          </a:p>
          <a:p>
            <a:pPr>
              <a:spcBef>
                <a:spcPts val="600"/>
              </a:spcBef>
              <a:buClr>
                <a:srgbClr val="000000"/>
              </a:buClr>
              <a:buFontTx/>
              <a:defRPr sz="2400">
                <a:solidFill>
                  <a:srgbClr val="000000"/>
                </a:solidFill>
                <a:latin typeface="Arial"/>
                <a:ea typeface="Arial"/>
                <a:cs typeface="Arial"/>
                <a:sym typeface="Arial"/>
              </a:defRPr>
            </a:pPr>
            <a:r>
              <a:t>All top teams in the 2010 Yahoo! Learning to Rank Challenge used combinations with Tree Ensembles! </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Yahoo! learning to rank challeng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Yahoo! learning to rank challenge</a:t>
            </a:r>
          </a:p>
        </p:txBody>
      </p:sp>
      <p:sp>
        <p:nvSpPr>
          <p:cNvPr id="42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26" name="Chapelle and Chang [2011]…"/>
          <p:cNvSpPr txBox="1"/>
          <p:nvPr>
            <p:ph type="body" idx="4294967295"/>
          </p:nvPr>
        </p:nvSpPr>
        <p:spPr>
          <a:xfrm>
            <a:off x="631530" y="1544531"/>
            <a:ext cx="11040724" cy="4994590"/>
          </a:xfrm>
          <a:prstGeom prst="rect">
            <a:avLst/>
          </a:prstGeom>
        </p:spPr>
        <p:txBody>
          <a:bodyPr lIns="45719" tIns="45719" rIns="45719" bIns="45719"/>
          <a:lstStyle/>
          <a:p>
            <a:pPr marL="0" indent="0" defTabSz="443484">
              <a:spcBef>
                <a:spcPts val="600"/>
              </a:spcBef>
              <a:buSzTx/>
              <a:buFontTx/>
              <a:buNone/>
              <a:defRPr sz="2716">
                <a:solidFill>
                  <a:srgbClr val="357E69"/>
                </a:solidFill>
                <a:latin typeface="Calibri"/>
                <a:ea typeface="Calibri"/>
                <a:cs typeface="Calibri"/>
                <a:sym typeface="Calibri"/>
              </a:defRPr>
            </a:pPr>
            <a:r>
              <a:t>Chapelle and Chang [2011]</a:t>
            </a:r>
          </a:p>
          <a:p>
            <a:pPr marL="272314" indent="-272314" defTabSz="443484">
              <a:spcBef>
                <a:spcPts val="600"/>
              </a:spcBef>
              <a:buFontTx/>
              <a:defRPr sz="2716">
                <a:solidFill>
                  <a:srgbClr val="000000"/>
                </a:solidFill>
                <a:latin typeface="Calibri"/>
                <a:ea typeface="Calibri"/>
                <a:cs typeface="Calibri"/>
                <a:sym typeface="Calibri"/>
              </a:defRPr>
            </a:pPr>
            <a:r>
              <a:t>Yahoo! Webscope dataset : 36,251 queries, 883k documents, 700 features, 5 ranking levels</a:t>
            </a:r>
          </a:p>
          <a:p>
            <a:pPr lvl="1" marL="602982" indent="-233412" defTabSz="443484">
              <a:spcBef>
                <a:spcPts val="500"/>
              </a:spcBef>
              <a:buFontTx/>
              <a:buChar char="•"/>
              <a:defRPr sz="2328">
                <a:solidFill>
                  <a:srgbClr val="000000"/>
                </a:solidFill>
                <a:latin typeface="Calibri"/>
                <a:ea typeface="Calibri"/>
                <a:cs typeface="Calibri"/>
                <a:sym typeface="Calibri"/>
              </a:defRPr>
            </a:pPr>
            <a:r>
              <a:t>Ratings: Perfect (navigational), Excellent, Good, Fair, Bad</a:t>
            </a:r>
          </a:p>
          <a:p>
            <a:pPr lvl="1" marL="602982" indent="-233412" defTabSz="443484">
              <a:spcBef>
                <a:spcPts val="500"/>
              </a:spcBef>
              <a:buFontTx/>
              <a:buChar char="•"/>
              <a:defRPr sz="2328">
                <a:solidFill>
                  <a:srgbClr val="000000"/>
                </a:solidFill>
                <a:latin typeface="Calibri"/>
                <a:ea typeface="Calibri"/>
                <a:cs typeface="Calibri"/>
                <a:sym typeface="Calibri"/>
              </a:defRPr>
            </a:pPr>
            <a:r>
              <a:t>Real web data</a:t>
            </a:r>
          </a:p>
          <a:p>
            <a:pPr lvl="1" marL="602982" indent="-233412" defTabSz="443484">
              <a:spcBef>
                <a:spcPts val="500"/>
              </a:spcBef>
              <a:buFontTx/>
              <a:buChar char="•"/>
              <a:defRPr sz="2328">
                <a:solidFill>
                  <a:srgbClr val="000000"/>
                </a:solidFill>
                <a:latin typeface="Calibri"/>
                <a:ea typeface="Calibri"/>
                <a:cs typeface="Calibri"/>
                <a:sym typeface="Calibri"/>
              </a:defRPr>
            </a:pPr>
            <a:r>
              <a:t>set-1: 473,134 feature vectors; 519 features; 19,944 queries</a:t>
            </a:r>
          </a:p>
          <a:p>
            <a:pPr lvl="1" marL="602982" indent="-233412" defTabSz="443484">
              <a:spcBef>
                <a:spcPts val="500"/>
              </a:spcBef>
              <a:buFontTx/>
              <a:buChar char="•"/>
              <a:defRPr sz="2328">
                <a:solidFill>
                  <a:srgbClr val="000000"/>
                </a:solidFill>
                <a:latin typeface="Calibri"/>
                <a:ea typeface="Calibri"/>
                <a:cs typeface="Calibri"/>
                <a:sym typeface="Calibri"/>
              </a:defRPr>
            </a:pPr>
            <a:r>
              <a:t>set-2: 34,815 feature vectors; 596 features; 1,266 queries</a:t>
            </a:r>
          </a:p>
          <a:p>
            <a:pPr marL="272314" indent="-272314" defTabSz="443484">
              <a:spcBef>
                <a:spcPts val="600"/>
              </a:spcBef>
              <a:buFontTx/>
              <a:defRPr sz="2716">
                <a:solidFill>
                  <a:srgbClr val="000000"/>
                </a:solidFill>
                <a:latin typeface="Calibri"/>
                <a:ea typeface="Calibri"/>
                <a:cs typeface="Calibri"/>
                <a:sym typeface="Calibri"/>
              </a:defRPr>
            </a:pPr>
            <a:r>
              <a:t>Winner (Burges et al. 2011) was linear combo of 12 models:</a:t>
            </a:r>
          </a:p>
          <a:p>
            <a:pPr lvl="1" marL="602982" indent="-233412" defTabSz="443484">
              <a:spcBef>
                <a:spcPts val="500"/>
              </a:spcBef>
              <a:buFontTx/>
              <a:buChar char="•"/>
              <a:defRPr sz="2328">
                <a:solidFill>
                  <a:srgbClr val="000000"/>
                </a:solidFill>
                <a:latin typeface="Calibri"/>
                <a:ea typeface="Calibri"/>
                <a:cs typeface="Calibri"/>
                <a:sym typeface="Calibri"/>
              </a:defRPr>
            </a:pPr>
            <a:r>
              <a:t>8 Tree Ensembles (LambdaMART) </a:t>
            </a:r>
          </a:p>
          <a:p>
            <a:pPr lvl="1" marL="602982" indent="-233412" defTabSz="443484">
              <a:spcBef>
                <a:spcPts val="500"/>
              </a:spcBef>
              <a:buFontTx/>
              <a:buChar char="•"/>
              <a:defRPr sz="2328">
                <a:solidFill>
                  <a:srgbClr val="000000"/>
                </a:solidFill>
                <a:latin typeface="Calibri"/>
                <a:ea typeface="Calibri"/>
                <a:cs typeface="Calibri"/>
                <a:sym typeface="Calibri"/>
              </a:defRPr>
            </a:pPr>
            <a:r>
              <a:t>2 LambdaRank Neural Nets</a:t>
            </a:r>
          </a:p>
          <a:p>
            <a:pPr lvl="1" marL="602982" indent="-233412" defTabSz="443484">
              <a:spcBef>
                <a:spcPts val="500"/>
              </a:spcBef>
              <a:buFontTx/>
              <a:buChar char="•"/>
              <a:defRPr sz="2328">
                <a:solidFill>
                  <a:srgbClr val="000000"/>
                </a:solidFill>
                <a:latin typeface="Calibri"/>
                <a:ea typeface="Calibri"/>
                <a:cs typeface="Calibri"/>
                <a:sym typeface="Calibri"/>
              </a:defRPr>
            </a:pPr>
            <a:r>
              <a:t>2 Logistic regression models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Yahoo! learning to rank challeng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Yahoo! learning to rank challenge</a:t>
            </a:r>
          </a:p>
        </p:txBody>
      </p:sp>
      <p:sp>
        <p:nvSpPr>
          <p:cNvPr id="43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32" name="Goal was to validate learning to rank methods on a large, “real” web search problem…"/>
          <p:cNvSpPr txBox="1"/>
          <p:nvPr>
            <p:ph type="body" idx="4294967295"/>
          </p:nvPr>
        </p:nvSpPr>
        <p:spPr>
          <a:xfrm>
            <a:off x="631530" y="1544531"/>
            <a:ext cx="11040724" cy="4994590"/>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Goal was to validate learning to rank methods on a large, “real” web search problem</a:t>
            </a:r>
          </a:p>
          <a:p>
            <a:pPr lvl="1" marL="742950" indent="-285750">
              <a:spcBef>
                <a:spcPts val="500"/>
              </a:spcBef>
              <a:buClr>
                <a:srgbClr val="000000"/>
              </a:buClr>
              <a:buFontTx/>
              <a:buChar char="•"/>
              <a:defRPr sz="2400">
                <a:solidFill>
                  <a:srgbClr val="000000"/>
                </a:solidFill>
                <a:latin typeface="Arial"/>
                <a:ea typeface="Arial"/>
                <a:cs typeface="Arial"/>
                <a:sym typeface="Arial"/>
              </a:defRPr>
            </a:pPr>
            <a:r>
              <a:t>Previous work was mainly driven by LETOR datasets</a:t>
            </a:r>
          </a:p>
          <a:p>
            <a:pPr lvl="2" marL="1188719" indent="-274319">
              <a:spcBef>
                <a:spcPts val="400"/>
              </a:spcBef>
              <a:buClr>
                <a:srgbClr val="000000"/>
              </a:buClr>
              <a:buFontTx/>
              <a:defRPr sz="2400">
                <a:solidFill>
                  <a:srgbClr val="000000"/>
                </a:solidFill>
                <a:latin typeface="Arial"/>
                <a:ea typeface="Arial"/>
                <a:cs typeface="Arial"/>
                <a:sym typeface="Arial"/>
              </a:defRPr>
            </a:pPr>
            <a:r>
              <a:t>Great as first public learning-to-rank data</a:t>
            </a:r>
          </a:p>
          <a:p>
            <a:pPr lvl="2" marL="1188719" indent="-274319">
              <a:spcBef>
                <a:spcPts val="400"/>
              </a:spcBef>
              <a:buClr>
                <a:srgbClr val="000000"/>
              </a:buClr>
              <a:buFontTx/>
              <a:defRPr sz="2400">
                <a:solidFill>
                  <a:srgbClr val="000000"/>
                </a:solidFill>
                <a:latin typeface="Arial"/>
                <a:ea typeface="Arial"/>
                <a:cs typeface="Arial"/>
                <a:sym typeface="Arial"/>
              </a:defRPr>
            </a:pPr>
            <a:r>
              <a:t>Small: 10s of features, 100s of queries, 10k’s of docs</a:t>
            </a:r>
          </a:p>
          <a:p>
            <a:pPr>
              <a:spcBef>
                <a:spcPts val="600"/>
              </a:spcBef>
              <a:buClr>
                <a:srgbClr val="000000"/>
              </a:buClr>
              <a:buFontTx/>
              <a:defRPr sz="2400">
                <a:solidFill>
                  <a:srgbClr val="000000"/>
                </a:solidFill>
                <a:latin typeface="Arial"/>
                <a:ea typeface="Arial"/>
                <a:cs typeface="Arial"/>
                <a:sym typeface="Arial"/>
              </a:defRPr>
            </a:pPr>
            <a:r>
              <a:t>Only feature vectors released</a:t>
            </a:r>
          </a:p>
          <a:p>
            <a:pPr lvl="1" marL="742950" indent="-285750">
              <a:spcBef>
                <a:spcPts val="500"/>
              </a:spcBef>
              <a:buClr>
                <a:srgbClr val="000000"/>
              </a:buClr>
              <a:buFontTx/>
              <a:buChar char="•"/>
              <a:defRPr sz="2400">
                <a:solidFill>
                  <a:srgbClr val="000000"/>
                </a:solidFill>
                <a:latin typeface="Arial"/>
                <a:ea typeface="Arial"/>
                <a:cs typeface="Arial"/>
                <a:sym typeface="Arial"/>
              </a:defRPr>
            </a:pPr>
            <a:r>
              <a:t>Not URLs, queries, nor feature descriptions</a:t>
            </a:r>
          </a:p>
          <a:p>
            <a:pPr lvl="2" marL="1188719" indent="-274319">
              <a:spcBef>
                <a:spcPts val="400"/>
              </a:spcBef>
              <a:buClr>
                <a:srgbClr val="000000"/>
              </a:buClr>
              <a:buFontTx/>
              <a:defRPr sz="2400">
                <a:solidFill>
                  <a:srgbClr val="000000"/>
                </a:solidFill>
                <a:latin typeface="Arial"/>
                <a:ea typeface="Arial"/>
                <a:cs typeface="Arial"/>
                <a:sym typeface="Arial"/>
              </a:defRPr>
            </a:pPr>
            <a:r>
              <a:t>Wanting to keep privacy and proprietary info safe</a:t>
            </a:r>
          </a:p>
          <a:p>
            <a:pPr lvl="1" marL="742950" indent="-285750">
              <a:spcBef>
                <a:spcPts val="500"/>
              </a:spcBef>
              <a:buClr>
                <a:srgbClr val="000000"/>
              </a:buClr>
              <a:buFontTx/>
              <a:buChar char="•"/>
              <a:defRPr sz="2400">
                <a:solidFill>
                  <a:srgbClr val="000000"/>
                </a:solidFill>
                <a:latin typeface="Arial"/>
                <a:ea typeface="Arial"/>
                <a:cs typeface="Arial"/>
                <a:sym typeface="Arial"/>
              </a:defRPr>
            </a:pPr>
            <a:r>
              <a:t>But included web graph features, click features, page freshness and page classification features as well as text match features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Regression tre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Regression tree</a:t>
            </a:r>
          </a:p>
        </p:txBody>
      </p:sp>
      <p:sp>
        <p:nvSpPr>
          <p:cNvPr id="43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38" name="Image" descr="Image"/>
          <p:cNvPicPr>
            <a:picLocks noChangeAspect="1"/>
          </p:cNvPicPr>
          <p:nvPr/>
        </p:nvPicPr>
        <p:blipFill>
          <a:blip r:embed="rId3">
            <a:extLst/>
          </a:blip>
          <a:stretch>
            <a:fillRect/>
          </a:stretch>
        </p:blipFill>
        <p:spPr>
          <a:xfrm>
            <a:off x="286519" y="2053093"/>
            <a:ext cx="5049907" cy="3787431"/>
          </a:xfrm>
          <a:prstGeom prst="rect">
            <a:avLst/>
          </a:prstGeom>
          <a:ln w="12700">
            <a:miter lim="400000"/>
          </a:ln>
        </p:spPr>
      </p:pic>
      <p:pic>
        <p:nvPicPr>
          <p:cNvPr id="439" name="Image" descr="Image"/>
          <p:cNvPicPr>
            <a:picLocks noChangeAspect="1"/>
          </p:cNvPicPr>
          <p:nvPr/>
        </p:nvPicPr>
        <p:blipFill>
          <a:blip r:embed="rId4">
            <a:extLst/>
          </a:blip>
          <a:stretch>
            <a:fillRect/>
          </a:stretch>
        </p:blipFill>
        <p:spPr>
          <a:xfrm>
            <a:off x="5411079" y="2439541"/>
            <a:ext cx="5825561" cy="3250138"/>
          </a:xfrm>
          <a:prstGeom prst="rect">
            <a:avLst/>
          </a:prstGeom>
          <a:ln w="12700">
            <a:miter lim="400000"/>
          </a:ln>
        </p:spPr>
      </p:pic>
      <p:sp>
        <p:nvSpPr>
          <p:cNvPr id="440" name="Rectangle"/>
          <p:cNvSpPr/>
          <p:nvPr/>
        </p:nvSpPr>
        <p:spPr>
          <a:xfrm>
            <a:off x="1157941" y="2147135"/>
            <a:ext cx="3274535" cy="560844"/>
          </a:xfrm>
          <a:prstGeom prst="rect">
            <a:avLst/>
          </a:prstGeom>
          <a:solidFill>
            <a:srgbClr val="FFFFFF"/>
          </a:solidFill>
          <a:ln w="12700">
            <a:miter lim="400000"/>
          </a:ln>
        </p:spPr>
        <p:txBody>
          <a:bodyPr lIns="45718" tIns="45718" rIns="45718" bIns="45718" anchor="ctr"/>
          <a:lstStyle/>
          <a:p>
            <a:pPr/>
          </a:p>
        </p:txBody>
      </p:sp>
      <p:sp>
        <p:nvSpPr>
          <p:cNvPr id="441" name="decision tree"/>
          <p:cNvSpPr txBox="1"/>
          <p:nvPr/>
        </p:nvSpPr>
        <p:spPr>
          <a:xfrm>
            <a:off x="1930841" y="5942837"/>
            <a:ext cx="6667762" cy="5695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b="1" sz="2400">
                <a:solidFill>
                  <a:srgbClr val="FF2600"/>
                </a:solidFill>
                <a:latin typeface="Arial"/>
                <a:ea typeface="Arial"/>
                <a:cs typeface="Arial"/>
                <a:sym typeface="Arial"/>
              </a:defRPr>
            </a:lvl1pPr>
          </a:lstStyle>
          <a:p>
            <a:pPr/>
            <a:r>
              <a:t>decision tree</a:t>
            </a:r>
          </a:p>
        </p:txBody>
      </p:sp>
      <p:sp>
        <p:nvSpPr>
          <p:cNvPr id="442" name="regression tree"/>
          <p:cNvSpPr txBox="1"/>
          <p:nvPr/>
        </p:nvSpPr>
        <p:spPr>
          <a:xfrm>
            <a:off x="7636795" y="5942837"/>
            <a:ext cx="6667762" cy="5695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b="1" sz="2400">
                <a:solidFill>
                  <a:srgbClr val="FF2600"/>
                </a:solidFill>
                <a:latin typeface="Arial"/>
                <a:ea typeface="Arial"/>
                <a:cs typeface="Arial"/>
                <a:sym typeface="Arial"/>
              </a:defRPr>
            </a:lvl1pPr>
          </a:lstStyle>
          <a:p>
            <a:pPr/>
            <a:r>
              <a:t>regression tree</a:t>
            </a:r>
          </a:p>
        </p:txBody>
      </p:sp>
      <p:sp>
        <p:nvSpPr>
          <p:cNvPr id="443" name="Regression tree are decision trees that can predict a value"/>
          <p:cNvSpPr txBox="1"/>
          <p:nvPr>
            <p:ph type="body" idx="4294967295"/>
          </p:nvPr>
        </p:nvSpPr>
        <p:spPr>
          <a:xfrm>
            <a:off x="631530" y="1544531"/>
            <a:ext cx="11040724" cy="4994590"/>
          </a:xfrm>
          <a:prstGeom prst="rect">
            <a:avLst/>
          </a:prstGeom>
        </p:spPr>
        <p:txBody>
          <a:bodyPr lIns="45719" tIns="45719" rIns="45719" bIns="45719"/>
          <a:lstStyle>
            <a:lvl1pPr>
              <a:spcBef>
                <a:spcPts val="600"/>
              </a:spcBef>
              <a:buClr>
                <a:srgbClr val="000000"/>
              </a:buClr>
              <a:buFontTx/>
              <a:defRPr sz="2400">
                <a:solidFill>
                  <a:srgbClr val="000000"/>
                </a:solidFill>
                <a:latin typeface="Arial"/>
                <a:ea typeface="Arial"/>
                <a:cs typeface="Arial"/>
                <a:sym typeface="Arial"/>
              </a:defRPr>
            </a:lvl1pPr>
          </a:lstStyle>
          <a:p>
            <a:pPr/>
            <a:r>
              <a:t>Regression tree are decision trees that can predict a value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Regression tre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Regression tree</a:t>
            </a:r>
          </a:p>
        </p:txBody>
      </p:sp>
      <p:sp>
        <p:nvSpPr>
          <p:cNvPr id="44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49" name="Splitting criterion: Standard Deviation Reduction…"/>
          <p:cNvSpPr txBox="1"/>
          <p:nvPr>
            <p:ph type="body" idx="4294967295"/>
          </p:nvPr>
        </p:nvSpPr>
        <p:spPr>
          <a:xfrm>
            <a:off x="631530" y="1544531"/>
            <a:ext cx="10412824" cy="5204889"/>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Splitting criterion: Standard Deviation Reduction</a:t>
            </a:r>
          </a:p>
          <a:p>
            <a:pPr lvl="1" marL="742950" indent="-285750">
              <a:spcBef>
                <a:spcPts val="500"/>
              </a:spcBef>
              <a:buClr>
                <a:srgbClr val="000000"/>
              </a:buClr>
              <a:buFontTx/>
              <a:buChar char="•"/>
              <a:defRPr sz="2400">
                <a:solidFill>
                  <a:srgbClr val="000000"/>
                </a:solidFill>
                <a:latin typeface="Arial"/>
                <a:ea typeface="Arial"/>
                <a:cs typeface="Arial"/>
                <a:sym typeface="Arial"/>
              </a:defRPr>
            </a:pPr>
            <a:r>
              <a:t>Choose split value to minimize the variance (standard deviation) of the values in each child induced by split </a:t>
            </a:r>
            <a14:m>
              <m:oMath>
                <m:r>
                  <a:rPr xmlns:a="http://schemas.openxmlformats.org/drawingml/2006/main" sz="3200" i="1">
                    <a:solidFill>
                      <a:srgbClr val="000000"/>
                    </a:solidFill>
                    <a:latin typeface="Cambria Math" panose="02040503050406030204" pitchFamily="18" charset="0"/>
                  </a:rPr>
                  <m:t>𝐴</m:t>
                </m:r>
              </m:oMath>
            </a14:m>
            <a:r>
              <a:t> (normally just a binary split for easy search):</a:t>
            </a:r>
          </a:p>
          <a:p>
            <a:pPr lvl="1" marL="742950" indent="-285750">
              <a:spcBef>
                <a:spcPts val="500"/>
              </a:spcBef>
              <a:buClr>
                <a:srgbClr val="000000"/>
              </a:buClr>
              <a:buFontTx/>
              <a:buChar char="•"/>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Termination: cutoff on SD or #examples or tree depth</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Training a regression tre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Training a regression tree</a:t>
            </a:r>
          </a:p>
        </p:txBody>
      </p:sp>
      <p:sp>
        <p:nvSpPr>
          <p:cNvPr id="45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55" name="Image" descr="Image"/>
          <p:cNvPicPr>
            <a:picLocks noChangeAspect="1"/>
          </p:cNvPicPr>
          <p:nvPr/>
        </p:nvPicPr>
        <p:blipFill>
          <a:blip r:embed="rId3">
            <a:extLst/>
          </a:blip>
          <a:stretch>
            <a:fillRect/>
          </a:stretch>
        </p:blipFill>
        <p:spPr>
          <a:xfrm>
            <a:off x="810750" y="1863018"/>
            <a:ext cx="3805415" cy="3872177"/>
          </a:xfrm>
          <a:prstGeom prst="rect">
            <a:avLst/>
          </a:prstGeom>
          <a:ln w="12700">
            <a:miter lim="400000"/>
          </a:ln>
        </p:spPr>
      </p:pic>
      <p:sp>
        <p:nvSpPr>
          <p:cNvPr id="456" name="Oval"/>
          <p:cNvSpPr/>
          <p:nvPr/>
        </p:nvSpPr>
        <p:spPr>
          <a:xfrm>
            <a:off x="6778376" y="2683943"/>
            <a:ext cx="1580120" cy="757288"/>
          </a:xfrm>
          <a:prstGeom prst="ellipse">
            <a:avLst/>
          </a:prstGeom>
          <a:ln w="25400">
            <a:solidFill>
              <a:schemeClr val="accent1"/>
            </a:solidFill>
          </a:ln>
        </p:spPr>
        <p:txBody>
          <a:bodyPr lIns="45718" tIns="45718" rIns="45718" bIns="45718" anchor="ctr"/>
          <a:lstStyle/>
          <a:p>
            <a:pPr/>
          </a:p>
        </p:txBody>
      </p:sp>
      <p:sp>
        <p:nvSpPr>
          <p:cNvPr id="457" name="x^1 &lt; v1"/>
          <p:cNvSpPr txBox="1"/>
          <p:nvPr/>
        </p:nvSpPr>
        <p:spPr>
          <a:xfrm>
            <a:off x="7106494" y="2887257"/>
            <a:ext cx="95480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x^1 &lt; v1</a:t>
            </a:r>
          </a:p>
        </p:txBody>
      </p:sp>
      <p:sp>
        <p:nvSpPr>
          <p:cNvPr id="458" name="Line"/>
          <p:cNvSpPr/>
          <p:nvPr/>
        </p:nvSpPr>
        <p:spPr>
          <a:xfrm>
            <a:off x="7677425" y="3450866"/>
            <a:ext cx="1026739" cy="447306"/>
          </a:xfrm>
          <a:prstGeom prst="line">
            <a:avLst/>
          </a:prstGeom>
          <a:ln w="25400">
            <a:solidFill>
              <a:schemeClr val="accent1"/>
            </a:solidFill>
            <a:tailEnd type="triangle"/>
          </a:ln>
        </p:spPr>
        <p:txBody>
          <a:bodyPr lIns="45718" tIns="45718" rIns="45718" bIns="45718"/>
          <a:lstStyle/>
          <a:p>
            <a:pPr/>
          </a:p>
        </p:txBody>
      </p:sp>
      <p:sp>
        <p:nvSpPr>
          <p:cNvPr id="459" name="Line"/>
          <p:cNvSpPr/>
          <p:nvPr/>
        </p:nvSpPr>
        <p:spPr>
          <a:xfrm flipH="1">
            <a:off x="6519524" y="3450866"/>
            <a:ext cx="852171" cy="461369"/>
          </a:xfrm>
          <a:prstGeom prst="line">
            <a:avLst/>
          </a:prstGeom>
          <a:ln w="25400">
            <a:solidFill>
              <a:schemeClr val="accent1"/>
            </a:solidFill>
            <a:tailEnd type="triangle"/>
          </a:ln>
        </p:spPr>
        <p:txBody>
          <a:bodyPr lIns="45718" tIns="45718" rIns="45718" bIns="45718"/>
          <a:lstStyle/>
          <a:p>
            <a:pPr/>
          </a:p>
        </p:txBody>
      </p:sp>
      <p:sp>
        <p:nvSpPr>
          <p:cNvPr id="460" name="1.444"/>
          <p:cNvSpPr txBox="1"/>
          <p:nvPr/>
        </p:nvSpPr>
        <p:spPr>
          <a:xfrm>
            <a:off x="5948665" y="4106670"/>
            <a:ext cx="67619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1.444</a:t>
            </a:r>
          </a:p>
        </p:txBody>
      </p:sp>
      <p:sp>
        <p:nvSpPr>
          <p:cNvPr id="461" name="3.625"/>
          <p:cNvSpPr txBox="1"/>
          <p:nvPr/>
        </p:nvSpPr>
        <p:spPr>
          <a:xfrm>
            <a:off x="8619277" y="4106670"/>
            <a:ext cx="67619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3.625</a:t>
            </a:r>
          </a:p>
        </p:txBody>
      </p:sp>
      <p:pic>
        <p:nvPicPr>
          <p:cNvPr id="462" name="latex-image-1.pdf" descr="latex-image-1.pdf"/>
          <p:cNvPicPr>
            <a:picLocks noChangeAspect="1"/>
          </p:cNvPicPr>
          <p:nvPr/>
        </p:nvPicPr>
        <p:blipFill>
          <a:blip r:embed="rId4">
            <a:extLst/>
          </a:blip>
          <a:stretch>
            <a:fillRect/>
          </a:stretch>
        </p:blipFill>
        <p:spPr>
          <a:xfrm>
            <a:off x="5848773" y="1756676"/>
            <a:ext cx="2858615" cy="624573"/>
          </a:xfrm>
          <a:prstGeom prst="rect">
            <a:avLst/>
          </a:prstGeom>
          <a:ln w="12700">
            <a:miter lim="400000"/>
          </a:ln>
        </p:spPr>
      </p:pic>
      <p:sp>
        <p:nvSpPr>
          <p:cNvPr id="463" name="Oval"/>
          <p:cNvSpPr/>
          <p:nvPr/>
        </p:nvSpPr>
        <p:spPr>
          <a:xfrm>
            <a:off x="5607184" y="3903356"/>
            <a:ext cx="1580119" cy="757288"/>
          </a:xfrm>
          <a:prstGeom prst="ellipse">
            <a:avLst/>
          </a:prstGeom>
          <a:ln w="25400">
            <a:solidFill>
              <a:schemeClr val="accent1"/>
            </a:solidFill>
          </a:ln>
        </p:spPr>
        <p:txBody>
          <a:bodyPr lIns="45718" tIns="45718" rIns="45718" bIns="45718" anchor="ctr"/>
          <a:lstStyle/>
          <a:p>
            <a:pPr/>
          </a:p>
        </p:txBody>
      </p:sp>
      <p:sp>
        <p:nvSpPr>
          <p:cNvPr id="464" name="x^1 &gt; v3"/>
          <p:cNvSpPr txBox="1"/>
          <p:nvPr/>
        </p:nvSpPr>
        <p:spPr>
          <a:xfrm>
            <a:off x="5935302" y="4106670"/>
            <a:ext cx="95480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x^1 &gt; v3</a:t>
            </a:r>
          </a:p>
        </p:txBody>
      </p:sp>
      <p:sp>
        <p:nvSpPr>
          <p:cNvPr id="465" name="Oval"/>
          <p:cNvSpPr/>
          <p:nvPr/>
        </p:nvSpPr>
        <p:spPr>
          <a:xfrm>
            <a:off x="8167316" y="3895511"/>
            <a:ext cx="1580119" cy="757288"/>
          </a:xfrm>
          <a:prstGeom prst="ellipse">
            <a:avLst/>
          </a:prstGeom>
          <a:ln w="25400">
            <a:solidFill>
              <a:schemeClr val="accent1"/>
            </a:solidFill>
          </a:ln>
        </p:spPr>
        <p:txBody>
          <a:bodyPr lIns="45718" tIns="45718" rIns="45718" bIns="45718" anchor="ctr"/>
          <a:lstStyle/>
          <a:p>
            <a:pPr/>
          </a:p>
        </p:txBody>
      </p:sp>
      <p:sp>
        <p:nvSpPr>
          <p:cNvPr id="466" name="x^2 &lt; v4"/>
          <p:cNvSpPr txBox="1"/>
          <p:nvPr/>
        </p:nvSpPr>
        <p:spPr>
          <a:xfrm>
            <a:off x="8495433" y="4098825"/>
            <a:ext cx="95480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x^2 &lt; v4</a:t>
            </a:r>
          </a:p>
        </p:txBody>
      </p:sp>
      <p:sp>
        <p:nvSpPr>
          <p:cNvPr id="467" name="Line"/>
          <p:cNvSpPr/>
          <p:nvPr/>
        </p:nvSpPr>
        <p:spPr>
          <a:xfrm flipV="1">
            <a:off x="2090374" y="2499837"/>
            <a:ext cx="1" cy="2598539"/>
          </a:xfrm>
          <a:prstGeom prst="line">
            <a:avLst/>
          </a:prstGeom>
          <a:ln w="12700">
            <a:solidFill>
              <a:srgbClr val="FF2600"/>
            </a:solidFill>
            <a:custDash>
              <a:ds d="200000" sp="200000"/>
            </a:custDash>
            <a:miter lim="400000"/>
          </a:ln>
        </p:spPr>
        <p:txBody>
          <a:bodyPr lIns="45718" tIns="45718" rIns="45718" bIns="45718"/>
          <a:lstStyle/>
          <a:p>
            <a:pPr/>
          </a:p>
        </p:txBody>
      </p:sp>
      <p:sp>
        <p:nvSpPr>
          <p:cNvPr id="468" name="Line"/>
          <p:cNvSpPr/>
          <p:nvPr/>
        </p:nvSpPr>
        <p:spPr>
          <a:xfrm flipH="1">
            <a:off x="2523451" y="3882811"/>
            <a:ext cx="1318700" cy="1"/>
          </a:xfrm>
          <a:prstGeom prst="line">
            <a:avLst/>
          </a:prstGeom>
          <a:ln w="12700">
            <a:solidFill>
              <a:srgbClr val="FF2600"/>
            </a:solidFill>
            <a:custDash>
              <a:ds d="200000" sp="200000"/>
            </a:custDash>
            <a:miter lim="400000"/>
          </a:ln>
        </p:spPr>
        <p:txBody>
          <a:bodyPr lIns="45718" tIns="45718" rIns="45718" bIns="45718"/>
          <a:lstStyle/>
          <a:p>
            <a:pPr/>
          </a:p>
        </p:txBody>
      </p:sp>
      <p:sp>
        <p:nvSpPr>
          <p:cNvPr id="469" name="v3"/>
          <p:cNvSpPr txBox="1"/>
          <p:nvPr/>
        </p:nvSpPr>
        <p:spPr>
          <a:xfrm>
            <a:off x="1787420" y="5104029"/>
            <a:ext cx="3455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v3</a:t>
            </a:r>
          </a:p>
        </p:txBody>
      </p:sp>
      <p:sp>
        <p:nvSpPr>
          <p:cNvPr id="470" name="v4"/>
          <p:cNvSpPr txBox="1"/>
          <p:nvPr/>
        </p:nvSpPr>
        <p:spPr>
          <a:xfrm>
            <a:off x="4135337" y="3707482"/>
            <a:ext cx="3455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v4</a:t>
            </a:r>
          </a:p>
        </p:txBody>
      </p:sp>
      <p:sp>
        <p:nvSpPr>
          <p:cNvPr id="471" name="Line"/>
          <p:cNvSpPr/>
          <p:nvPr/>
        </p:nvSpPr>
        <p:spPr>
          <a:xfrm flipH="1">
            <a:off x="5853374" y="4661959"/>
            <a:ext cx="357683" cy="357684"/>
          </a:xfrm>
          <a:prstGeom prst="line">
            <a:avLst/>
          </a:prstGeom>
          <a:ln w="25400">
            <a:solidFill>
              <a:schemeClr val="accent1"/>
            </a:solidFill>
            <a:tailEnd type="triangle"/>
          </a:ln>
        </p:spPr>
        <p:txBody>
          <a:bodyPr lIns="45718" tIns="45718" rIns="45718" bIns="45718"/>
          <a:lstStyle/>
          <a:p>
            <a:pPr/>
          </a:p>
        </p:txBody>
      </p:sp>
      <p:sp>
        <p:nvSpPr>
          <p:cNvPr id="472" name="Line"/>
          <p:cNvSpPr/>
          <p:nvPr/>
        </p:nvSpPr>
        <p:spPr>
          <a:xfrm>
            <a:off x="6653994" y="4664622"/>
            <a:ext cx="352358" cy="352358"/>
          </a:xfrm>
          <a:prstGeom prst="line">
            <a:avLst/>
          </a:prstGeom>
          <a:ln w="25400">
            <a:solidFill>
              <a:schemeClr val="accent1"/>
            </a:solidFill>
            <a:tailEnd type="triangle"/>
          </a:ln>
        </p:spPr>
        <p:txBody>
          <a:bodyPr lIns="45718" tIns="45718" rIns="45718" bIns="45718"/>
          <a:lstStyle/>
          <a:p>
            <a:pPr/>
          </a:p>
        </p:txBody>
      </p:sp>
      <p:sp>
        <p:nvSpPr>
          <p:cNvPr id="473" name="2"/>
          <p:cNvSpPr txBox="1"/>
          <p:nvPr/>
        </p:nvSpPr>
        <p:spPr>
          <a:xfrm>
            <a:off x="5714006" y="5104029"/>
            <a:ext cx="2312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2</a:t>
            </a:r>
          </a:p>
        </p:txBody>
      </p:sp>
      <p:sp>
        <p:nvSpPr>
          <p:cNvPr id="474" name="1.5"/>
          <p:cNvSpPr txBox="1"/>
          <p:nvPr/>
        </p:nvSpPr>
        <p:spPr>
          <a:xfrm>
            <a:off x="6928110" y="5104029"/>
            <a:ext cx="421924"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1.5</a:t>
            </a:r>
          </a:p>
        </p:txBody>
      </p:sp>
      <p:sp>
        <p:nvSpPr>
          <p:cNvPr id="475" name="Line"/>
          <p:cNvSpPr/>
          <p:nvPr/>
        </p:nvSpPr>
        <p:spPr>
          <a:xfrm flipH="1">
            <a:off x="8467721" y="4664622"/>
            <a:ext cx="357684" cy="357684"/>
          </a:xfrm>
          <a:prstGeom prst="line">
            <a:avLst/>
          </a:prstGeom>
          <a:ln w="25400">
            <a:solidFill>
              <a:schemeClr val="accent1"/>
            </a:solidFill>
            <a:tailEnd type="triangle"/>
          </a:ln>
        </p:spPr>
        <p:txBody>
          <a:bodyPr lIns="45718" tIns="45718" rIns="45718" bIns="45718"/>
          <a:lstStyle/>
          <a:p>
            <a:pPr/>
          </a:p>
        </p:txBody>
      </p:sp>
      <p:sp>
        <p:nvSpPr>
          <p:cNvPr id="476" name="Line"/>
          <p:cNvSpPr/>
          <p:nvPr/>
        </p:nvSpPr>
        <p:spPr>
          <a:xfrm>
            <a:off x="9268342" y="4667285"/>
            <a:ext cx="352359" cy="352358"/>
          </a:xfrm>
          <a:prstGeom prst="line">
            <a:avLst/>
          </a:prstGeom>
          <a:ln w="25400">
            <a:solidFill>
              <a:schemeClr val="accent1"/>
            </a:solidFill>
            <a:tailEnd type="triangle"/>
          </a:ln>
        </p:spPr>
        <p:txBody>
          <a:bodyPr lIns="45718" tIns="45718" rIns="45718" bIns="45718"/>
          <a:lstStyle/>
          <a:p>
            <a:pPr/>
          </a:p>
        </p:txBody>
      </p:sp>
      <p:sp>
        <p:nvSpPr>
          <p:cNvPr id="477" name="3"/>
          <p:cNvSpPr txBox="1"/>
          <p:nvPr/>
        </p:nvSpPr>
        <p:spPr>
          <a:xfrm>
            <a:off x="8328354" y="5106692"/>
            <a:ext cx="23127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3</a:t>
            </a:r>
          </a:p>
        </p:txBody>
      </p:sp>
      <p:sp>
        <p:nvSpPr>
          <p:cNvPr id="478" name="4"/>
          <p:cNvSpPr txBox="1"/>
          <p:nvPr/>
        </p:nvSpPr>
        <p:spPr>
          <a:xfrm>
            <a:off x="9542458" y="5106692"/>
            <a:ext cx="2312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60"/>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63"/>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64"/>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67"/>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473"/>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474"/>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471"/>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47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xit" nodeType="clickEffect" presetSubtype="0" presetID="1" grpId="9" fill="hold">
                                  <p:stCondLst>
                                    <p:cond delay="0"/>
                                  </p:stCondLst>
                                  <p:iterate type="el" backwards="0">
                                    <p:tmAbs val="0"/>
                                  </p:iterate>
                                  <p:childTnLst>
                                    <p:set>
                                      <p:cBhvr>
                                        <p:cTn id="31" fill="hold">
                                          <p:stCondLst>
                                            <p:cond delay="0"/>
                                          </p:stCondLst>
                                        </p:cTn>
                                        <p:tgtEl>
                                          <p:spTgt spid="461"/>
                                        </p:tgtEl>
                                        <p:attrNameLst>
                                          <p:attrName>style.visibility</p:attrName>
                                        </p:attrNameLst>
                                      </p:cBhvr>
                                      <p:to>
                                        <p:strVal val="hidden"/>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465"/>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466"/>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2" fill="hold">
                                  <p:stCondLst>
                                    <p:cond delay="0"/>
                                  </p:stCondLst>
                                  <p:iterate type="el" backwards="0">
                                    <p:tmAbs val="0"/>
                                  </p:iterate>
                                  <p:childTnLst>
                                    <p:set>
                                      <p:cBhvr>
                                        <p:cTn id="40" fill="hold"/>
                                        <p:tgtEl>
                                          <p:spTgt spid="468"/>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3" fill="hold">
                                  <p:stCondLst>
                                    <p:cond delay="0"/>
                                  </p:stCondLst>
                                  <p:iterate type="el" backwards="0">
                                    <p:tmAbs val="0"/>
                                  </p:iterate>
                                  <p:childTnLst>
                                    <p:set>
                                      <p:cBhvr>
                                        <p:cTn id="43" fill="hold"/>
                                        <p:tgtEl>
                                          <p:spTgt spid="477"/>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4" fill="hold">
                                  <p:stCondLst>
                                    <p:cond delay="0"/>
                                  </p:stCondLst>
                                  <p:iterate type="el" backwards="0">
                                    <p:tmAbs val="0"/>
                                  </p:iterate>
                                  <p:childTnLst>
                                    <p:set>
                                      <p:cBhvr>
                                        <p:cTn id="46" fill="hold"/>
                                        <p:tgtEl>
                                          <p:spTgt spid="478"/>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5" fill="hold">
                                  <p:stCondLst>
                                    <p:cond delay="0"/>
                                  </p:stCondLst>
                                  <p:iterate type="el" backwards="0">
                                    <p:tmAbs val="0"/>
                                  </p:iterate>
                                  <p:childTnLst>
                                    <p:set>
                                      <p:cBhvr>
                                        <p:cTn id="49" fill="hold"/>
                                        <p:tgtEl>
                                          <p:spTgt spid="475"/>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6" fill="hold">
                                  <p:stCondLst>
                                    <p:cond delay="0"/>
                                  </p:stCondLst>
                                  <p:iterate type="el" backwards="0">
                                    <p:tmAbs val="0"/>
                                  </p:iterate>
                                  <p:childTnLst>
                                    <p:set>
                                      <p:cBhvr>
                                        <p:cTn id="52" fill="hold"/>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8" grpId="12"/>
      <p:bldP build="whole" bldLvl="1" animBg="1" rev="0" advAuto="0" spid="467" grpId="4"/>
      <p:bldP build="whole" bldLvl="1" animBg="1" rev="0" advAuto="0" spid="472" grpId="8"/>
      <p:bldP build="whole" bldLvl="1" animBg="1" rev="0" advAuto="0" spid="466" grpId="11"/>
      <p:bldP build="whole" bldLvl="1" animBg="1" rev="0" advAuto="0" spid="471" grpId="7"/>
      <p:bldP build="whole" bldLvl="1" animBg="1" rev="0" advAuto="0" spid="473" grpId="5"/>
      <p:bldP build="whole" bldLvl="1" animBg="1" rev="0" advAuto="0" spid="463" grpId="2"/>
      <p:bldP build="whole" bldLvl="1" animBg="1" rev="0" advAuto="0" spid="461" grpId="9"/>
      <p:bldP build="whole" bldLvl="1" animBg="1" rev="0" advAuto="0" spid="460" grpId="1"/>
      <p:bldP build="whole" bldLvl="1" animBg="1" rev="0" advAuto="0" spid="475" grpId="15"/>
      <p:bldP build="whole" bldLvl="1" animBg="1" rev="0" advAuto="0" spid="476" grpId="16"/>
      <p:bldP build="whole" bldLvl="1" animBg="1" rev="0" advAuto="0" spid="478" grpId="14"/>
      <p:bldP build="whole" bldLvl="1" animBg="1" rev="0" advAuto="0" spid="474" grpId="6"/>
      <p:bldP build="whole" bldLvl="1" animBg="1" rev="0" advAuto="0" spid="464" grpId="3"/>
      <p:bldP build="whole" bldLvl="1" animBg="1" rev="0" advAuto="0" spid="465" grpId="10"/>
      <p:bldP build="whole" bldLvl="1" animBg="1" rev="0" advAuto="0" spid="477" grpId="13"/>
    </p:bldLst>
  </p:timing>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Boosting in machine learning (AdaBoost)"/>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Boosting in machine learning (AdaBoost)</a:t>
            </a:r>
          </a:p>
        </p:txBody>
      </p:sp>
      <p:sp>
        <p:nvSpPr>
          <p:cNvPr id="48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84" name="AdaBoost: using the ensemble of multiple weak learners to build a high accuracy classifier…"/>
          <p:cNvSpPr txBox="1"/>
          <p:nvPr>
            <p:ph type="body" sz="half" idx="4294967295"/>
          </p:nvPr>
        </p:nvSpPr>
        <p:spPr>
          <a:xfrm>
            <a:off x="631530" y="1544531"/>
            <a:ext cx="6275533"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t>AdaBoost</a:t>
            </a:r>
            <a:r>
              <a:t>: using the ensemble of multiple weak learners to build a high accuracy classifier</a:t>
            </a:r>
          </a:p>
          <a:p>
            <a:pPr lvl="1" marL="800100" indent="-342900">
              <a:spcBef>
                <a:spcPts val="500"/>
              </a:spcBef>
              <a:buChar char="•"/>
              <a:defRPr sz="2400">
                <a:solidFill>
                  <a:srgbClr val="000000"/>
                </a:solidFill>
                <a:latin typeface="Arial"/>
                <a:ea typeface="Arial"/>
                <a:cs typeface="Arial"/>
                <a:sym typeface="Arial"/>
              </a:defRPr>
            </a:pPr>
            <a:r>
              <a:t>Weak learners = small decision trees (1-split decision stumps)</a:t>
            </a:r>
          </a:p>
          <a:p>
            <a:pPr lvl="1" marL="800100" indent="-342900">
              <a:spcBef>
                <a:spcPts val="500"/>
              </a:spcBef>
              <a:buChar char="•"/>
              <a:defRPr sz="2400">
                <a:solidFill>
                  <a:srgbClr val="000000"/>
                </a:solidFill>
                <a:latin typeface="Arial"/>
                <a:ea typeface="Arial"/>
                <a:cs typeface="Arial"/>
                <a:sym typeface="Arial"/>
              </a:defRPr>
            </a:pPr>
            <a:r>
              <a:t>Weights for each learner and instance</a:t>
            </a:r>
          </a:p>
          <a:p>
            <a:pPr lvl="1" marL="800100" indent="-342900">
              <a:spcBef>
                <a:spcPts val="500"/>
              </a:spcBef>
              <a:buChar char="•"/>
              <a:defRPr sz="2400">
                <a:solidFill>
                  <a:srgbClr val="000000"/>
                </a:solidFill>
                <a:latin typeface="Arial"/>
                <a:ea typeface="Arial"/>
                <a:cs typeface="Arial"/>
                <a:sym typeface="Arial"/>
              </a:defRPr>
            </a:pPr>
            <a:r>
              <a:t>Instances are weighed on probability it’s mistaken</a:t>
            </a:r>
          </a:p>
          <a:p>
            <a:pPr lvl="1" marL="800100" indent="-342900">
              <a:spcBef>
                <a:spcPts val="500"/>
              </a:spcBef>
              <a:buChar char="•"/>
              <a:defRPr sz="2400">
                <a:solidFill>
                  <a:srgbClr val="000000"/>
                </a:solidFill>
                <a:latin typeface="Arial"/>
                <a:ea typeface="Arial"/>
                <a:cs typeface="Arial"/>
                <a:sym typeface="Arial"/>
              </a:defRPr>
            </a:pPr>
            <a:r>
              <a:t>Learners are weighed on its accuracy</a:t>
            </a:r>
          </a:p>
        </p:txBody>
      </p:sp>
      <p:pic>
        <p:nvPicPr>
          <p:cNvPr id="485" name="Image" descr="Image"/>
          <p:cNvPicPr>
            <a:picLocks noChangeAspect="1"/>
          </p:cNvPicPr>
          <p:nvPr/>
        </p:nvPicPr>
        <p:blipFill>
          <a:blip r:embed="rId3">
            <a:extLst/>
          </a:blip>
          <a:stretch>
            <a:fillRect/>
          </a:stretch>
        </p:blipFill>
        <p:spPr>
          <a:xfrm>
            <a:off x="7324002" y="1460103"/>
            <a:ext cx="5348869" cy="4315864"/>
          </a:xfrm>
          <a:prstGeom prst="rect">
            <a:avLst/>
          </a:prstGeom>
          <a:ln w="12700">
            <a:miter lim="400000"/>
          </a:ln>
        </p:spPr>
      </p:pic>
      <p:sp>
        <p:nvSpPr>
          <p:cNvPr id="486"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sp>
        <p:nvSpPr>
          <p:cNvPr id="487" name="Rectangle"/>
          <p:cNvSpPr/>
          <p:nvPr/>
        </p:nvSpPr>
        <p:spPr>
          <a:xfrm>
            <a:off x="7473625" y="2638811"/>
            <a:ext cx="2145584" cy="415842"/>
          </a:xfrm>
          <a:prstGeom prst="rect">
            <a:avLst/>
          </a:prstGeom>
          <a:ln w="25400">
            <a:solidFill>
              <a:srgbClr val="FF2600"/>
            </a:solidFill>
          </a:ln>
        </p:spPr>
        <p:txBody>
          <a:bodyPr lIns="45718" tIns="45718" rIns="45718" bIns="45718" anchor="ctr"/>
          <a:lstStyle/>
          <a:p>
            <a:pPr/>
          </a:p>
        </p:txBody>
      </p:sp>
      <p:sp>
        <p:nvSpPr>
          <p:cNvPr id="488" name="Text Box 19"/>
          <p:cNvSpPr txBox="1"/>
          <p:nvPr/>
        </p:nvSpPr>
        <p:spPr>
          <a:xfrm>
            <a:off x="9494134" y="3188772"/>
            <a:ext cx="2489037"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2600"/>
                </a:solidFill>
                <a:latin typeface="Calibri"/>
                <a:ea typeface="Calibri"/>
                <a:cs typeface="Calibri"/>
                <a:sym typeface="Calibri"/>
              </a:defRPr>
            </a:lvl1pPr>
          </a:lstStyle>
          <a:p>
            <a:pPr/>
            <a:r>
              <a:t>Error of the weak learner</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 name="Review of Lecture 1-3: Parameter estimation"/>
          <p:cNvSpPr txBox="1"/>
          <p:nvPr>
            <p:ph type="title" idx="4294967295"/>
          </p:nvPr>
        </p:nvSpPr>
        <p:spPr>
          <a:xfrm>
            <a:off x="666260" y="447483"/>
            <a:ext cx="10550771" cy="713204"/>
          </a:xfrm>
          <a:prstGeom prst="rect">
            <a:avLst/>
          </a:prstGeom>
        </p:spPr>
        <p:txBody>
          <a:bodyPr lIns="45719" tIns="45719" rIns="45719" bIns="45719" anchor="t"/>
          <a:lstStyle/>
          <a:p>
            <a:pPr lvl="1" algn="l">
              <a:defRPr b="1" sz="3000">
                <a:solidFill>
                  <a:srgbClr val="000000"/>
                </a:solidFill>
                <a:latin typeface="Arial"/>
                <a:ea typeface="Arial"/>
                <a:cs typeface="Arial"/>
                <a:sym typeface="Arial"/>
              </a:defRPr>
            </a:pPr>
            <a:r>
              <a:t>Review of Lecture 1-3: Parameter estimation</a:t>
            </a:r>
          </a:p>
        </p:txBody>
      </p:sp>
      <p:sp>
        <p:nvSpPr>
          <p:cNvPr id="88"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89" name="Parameter estimation:…"/>
          <p:cNvSpPr txBox="1"/>
          <p:nvPr>
            <p:ph type="body" idx="4294967295"/>
          </p:nvPr>
        </p:nvSpPr>
        <p:spPr>
          <a:xfrm>
            <a:off x="693818" y="1303348"/>
            <a:ext cx="11037351" cy="5406978"/>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Parameter estimation:</a:t>
            </a:r>
          </a:p>
          <a:p>
            <a:pPr lvl="1" marL="800100" indent="-342900">
              <a:spcBef>
                <a:spcPts val="500"/>
              </a:spcBef>
              <a:buChar char="•"/>
              <a:defRPr sz="2400">
                <a:solidFill>
                  <a:srgbClr val="000000"/>
                </a:solidFill>
                <a:latin typeface="Arial"/>
                <a:ea typeface="Arial"/>
                <a:cs typeface="Arial"/>
                <a:sym typeface="Arial"/>
              </a:defRPr>
            </a:pPr>
            <a:r>
              <a:t>TF-IDF, RSJ: no parameter</a:t>
            </a:r>
          </a:p>
          <a:p>
            <a:pPr lvl="1" marL="800100" indent="-342900">
              <a:spcBef>
                <a:spcPts val="500"/>
              </a:spcBef>
              <a:buChar char="•"/>
              <a:defRPr sz="2400">
                <a:solidFill>
                  <a:srgbClr val="000000"/>
                </a:solidFill>
                <a:latin typeface="Arial"/>
                <a:ea typeface="Arial"/>
                <a:cs typeface="Arial"/>
                <a:sym typeface="Arial"/>
              </a:defRPr>
            </a:pPr>
            <a:r>
              <a:t>BM25: use pre-defined values b=0.75, k1 in [1.2, 2.0]</a:t>
            </a:r>
          </a:p>
          <a:p>
            <a:pPr lvl="1" marL="800100" indent="-342900">
              <a:spcBef>
                <a:spcPts val="500"/>
              </a:spcBef>
              <a:buChar char="•"/>
              <a:defRPr sz="2400">
                <a:solidFill>
                  <a:srgbClr val="000000"/>
                </a:solidFill>
                <a:latin typeface="Arial"/>
                <a:ea typeface="Arial"/>
                <a:cs typeface="Arial"/>
                <a:sym typeface="Arial"/>
              </a:defRPr>
            </a:pPr>
          </a:p>
          <a:p>
            <a:pPr lvl="1" marL="800100" indent="-342900">
              <a:spcBef>
                <a:spcPts val="500"/>
              </a:spcBef>
              <a:buChar char="•"/>
              <a:defRPr sz="2400">
                <a:solidFill>
                  <a:srgbClr val="000000"/>
                </a:solidFill>
                <a:latin typeface="Arial"/>
                <a:ea typeface="Arial"/>
                <a:cs typeface="Arial"/>
                <a:sym typeface="Arial"/>
              </a:defRPr>
            </a:pPr>
          </a:p>
          <a:p>
            <a:pPr lvl="1" marL="800100" indent="-342900">
              <a:spcBef>
                <a:spcPts val="500"/>
              </a:spcBef>
              <a:buChar char="•"/>
              <a:defRPr sz="2400">
                <a:solidFill>
                  <a:srgbClr val="000000"/>
                </a:solidFill>
                <a:latin typeface="Arial"/>
                <a:ea typeface="Arial"/>
                <a:cs typeface="Arial"/>
                <a:sym typeface="Arial"/>
              </a:defRPr>
            </a:pPr>
            <a:r>
              <a:t>Language model-based retrieval model</a:t>
            </a:r>
          </a:p>
          <a:p>
            <a:pPr lvl="2" marL="1257300" indent="-342900">
              <a:spcBef>
                <a:spcPts val="500"/>
              </a:spcBef>
              <a:defRPr sz="2400">
                <a:solidFill>
                  <a:srgbClr val="000000"/>
                </a:solidFill>
                <a:latin typeface="Arial"/>
                <a:ea typeface="Arial"/>
                <a:cs typeface="Arial"/>
                <a:sym typeface="Arial"/>
              </a:defRPr>
            </a:pPr>
            <a:r>
              <a:t>Dirichlet smoothing: Newton’s 2nd order method, leave-one-out</a:t>
            </a:r>
          </a:p>
          <a:p>
            <a:pPr lvl="2" marL="1257300" indent="-342900">
              <a:spcBef>
                <a:spcPts val="500"/>
              </a:spcBef>
              <a:defRPr sz="2400">
                <a:solidFill>
                  <a:srgbClr val="000000"/>
                </a:solidFill>
                <a:latin typeface="Arial"/>
                <a:ea typeface="Arial"/>
                <a:cs typeface="Arial"/>
                <a:sym typeface="Arial"/>
              </a:defRPr>
            </a:pPr>
            <a:r>
              <a:t>JM smoothing: EM algorithm</a:t>
            </a:r>
          </a:p>
        </p:txBody>
      </p:sp>
      <p:pic>
        <p:nvPicPr>
          <p:cNvPr id="90" name="Image" descr="Image"/>
          <p:cNvPicPr>
            <a:picLocks noChangeAspect="1"/>
          </p:cNvPicPr>
          <p:nvPr/>
        </p:nvPicPr>
        <p:blipFill>
          <a:blip r:embed="rId3">
            <a:extLst/>
          </a:blip>
          <a:stretch>
            <a:fillRect/>
          </a:stretch>
        </p:blipFill>
        <p:spPr>
          <a:xfrm>
            <a:off x="3675029" y="2749550"/>
            <a:ext cx="4533233" cy="713203"/>
          </a:xfrm>
          <a:prstGeom prst="rect">
            <a:avLst/>
          </a:prstGeom>
          <a:ln w="12700">
            <a:miter lim="400000"/>
          </a:ln>
        </p:spPr>
      </p:pic>
      <p:sp>
        <p:nvSpPr>
          <p:cNvPr id="91" name="How to make use of user clicks and user information, e.g., age, gender, to help improve the retrieval performance?"/>
          <p:cNvSpPr txBox="1"/>
          <p:nvPr/>
        </p:nvSpPr>
        <p:spPr>
          <a:xfrm>
            <a:off x="1317972" y="5245700"/>
            <a:ext cx="9789043"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How to make use of user clicks and user information, e.g., age, gender, to help improve the retrieval performance?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Towards gradient boosting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Towards gradient boostings</a:t>
            </a:r>
          </a:p>
        </p:txBody>
      </p:sp>
      <p:sp>
        <p:nvSpPr>
          <p:cNvPr id="49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94" name="Rectangle"/>
          <p:cNvSpPr/>
          <p:nvPr/>
        </p:nvSpPr>
        <p:spPr>
          <a:xfrm>
            <a:off x="6329982" y="2020482"/>
            <a:ext cx="3274535" cy="560844"/>
          </a:xfrm>
          <a:prstGeom prst="rect">
            <a:avLst/>
          </a:prstGeom>
          <a:solidFill>
            <a:srgbClr val="FFFFFF"/>
          </a:solidFill>
          <a:ln w="12700">
            <a:miter lim="400000"/>
          </a:ln>
        </p:spPr>
        <p:txBody>
          <a:bodyPr lIns="45718" tIns="45718" rIns="45718" bIns="45718" anchor="ctr"/>
          <a:lstStyle/>
          <a:p>
            <a:pPr/>
          </a:p>
        </p:txBody>
      </p:sp>
      <p:sp>
        <p:nvSpPr>
          <p:cNvPr id="495" name="Rectangle"/>
          <p:cNvSpPr/>
          <p:nvPr/>
        </p:nvSpPr>
        <p:spPr>
          <a:xfrm>
            <a:off x="3692075" y="6897565"/>
            <a:ext cx="5387849" cy="2020193"/>
          </a:xfrm>
          <a:prstGeom prst="rect">
            <a:avLst/>
          </a:prstGeom>
          <a:solidFill>
            <a:srgbClr val="FFFFFF"/>
          </a:solidFill>
          <a:ln w="12700">
            <a:miter lim="400000"/>
          </a:ln>
        </p:spPr>
        <p:txBody>
          <a:bodyPr lIns="45718" tIns="45718" rIns="45718" bIns="45718" anchor="ctr"/>
          <a:lstStyle/>
          <a:p>
            <a:pPr/>
          </a:p>
        </p:txBody>
      </p:sp>
      <p:sp>
        <p:nvSpPr>
          <p:cNvPr id="496" name="Linear regression finds the parameter that minimizes the square loss:…"/>
          <p:cNvSpPr txBox="1"/>
          <p:nvPr>
            <p:ph type="body" idx="4294967295"/>
          </p:nvPr>
        </p:nvSpPr>
        <p:spPr>
          <a:xfrm>
            <a:off x="631530" y="1544531"/>
            <a:ext cx="10815550" cy="3625818"/>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Linear regression finds the </a:t>
            </a:r>
            <a:r>
              <a:rPr b="1"/>
              <a:t>parameter</a:t>
            </a:r>
            <a:r>
              <a:t> that minimizes the square loss:</a:t>
            </a: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Gradient boosting finds the </a:t>
            </a:r>
            <a:r>
              <a:rPr b="1"/>
              <a:t>function</a:t>
            </a:r>
            <a:r>
              <a:t>           that minimizes the </a:t>
            </a:r>
            <a:r>
              <a:rPr b="1"/>
              <a:t>expected</a:t>
            </a:r>
            <a:r>
              <a:t> square loss:</a:t>
            </a: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Gradient boosting approximate            with </a:t>
            </a:r>
            <a:r>
              <a:rPr b="1"/>
              <a:t>additive expansion</a:t>
            </a:r>
            <a:r>
              <a:t>, i.e., boosting: </a:t>
            </a:r>
          </a:p>
        </p:txBody>
      </p:sp>
      <p:pic>
        <p:nvPicPr>
          <p:cNvPr id="497" name="Image" descr="Image"/>
          <p:cNvPicPr>
            <a:picLocks noChangeAspect="1"/>
          </p:cNvPicPr>
          <p:nvPr/>
        </p:nvPicPr>
        <p:blipFill>
          <a:blip r:embed="rId3">
            <a:extLst/>
          </a:blip>
          <a:stretch>
            <a:fillRect/>
          </a:stretch>
        </p:blipFill>
        <p:spPr>
          <a:xfrm>
            <a:off x="3458649" y="3543725"/>
            <a:ext cx="4584993" cy="339937"/>
          </a:xfrm>
          <a:prstGeom prst="rect">
            <a:avLst/>
          </a:prstGeom>
          <a:ln w="12700">
            <a:miter lim="400000"/>
          </a:ln>
        </p:spPr>
      </p:pic>
      <p:pic>
        <p:nvPicPr>
          <p:cNvPr id="498" name="Image" descr="Image"/>
          <p:cNvPicPr>
            <a:picLocks noChangeAspect="1"/>
          </p:cNvPicPr>
          <p:nvPr/>
        </p:nvPicPr>
        <p:blipFill>
          <a:blip r:embed="rId4">
            <a:extLst/>
          </a:blip>
          <a:stretch>
            <a:fillRect/>
          </a:stretch>
        </p:blipFill>
        <p:spPr>
          <a:xfrm>
            <a:off x="6030771" y="2935711"/>
            <a:ext cx="710456" cy="355229"/>
          </a:xfrm>
          <a:prstGeom prst="rect">
            <a:avLst/>
          </a:prstGeom>
          <a:ln w="12700">
            <a:miter lim="400000"/>
          </a:ln>
        </p:spPr>
      </p:pic>
      <p:pic>
        <p:nvPicPr>
          <p:cNvPr id="499" name="Image" descr="Image"/>
          <p:cNvPicPr>
            <a:picLocks noChangeAspect="1"/>
          </p:cNvPicPr>
          <p:nvPr/>
        </p:nvPicPr>
        <p:blipFill>
          <a:blip r:embed="rId5">
            <a:extLst/>
          </a:blip>
          <a:stretch>
            <a:fillRect/>
          </a:stretch>
        </p:blipFill>
        <p:spPr>
          <a:xfrm>
            <a:off x="3852197" y="2226097"/>
            <a:ext cx="3742891" cy="355229"/>
          </a:xfrm>
          <a:prstGeom prst="rect">
            <a:avLst/>
          </a:prstGeom>
          <a:ln w="12700">
            <a:miter lim="400000"/>
          </a:ln>
        </p:spPr>
      </p:pic>
      <p:pic>
        <p:nvPicPr>
          <p:cNvPr id="500" name="Image" descr="Image"/>
          <p:cNvPicPr>
            <a:picLocks noChangeAspect="1"/>
          </p:cNvPicPr>
          <p:nvPr/>
        </p:nvPicPr>
        <p:blipFill>
          <a:blip r:embed="rId6">
            <a:extLst/>
          </a:blip>
          <a:stretch>
            <a:fillRect/>
          </a:stretch>
        </p:blipFill>
        <p:spPr>
          <a:xfrm>
            <a:off x="5312309" y="4163077"/>
            <a:ext cx="776073" cy="319053"/>
          </a:xfrm>
          <a:prstGeom prst="rect">
            <a:avLst/>
          </a:prstGeom>
          <a:ln w="12700">
            <a:miter lim="400000"/>
          </a:ln>
        </p:spPr>
      </p:pic>
      <p:sp>
        <p:nvSpPr>
          <p:cNvPr id="501" name="Equation"/>
          <p:cNvSpPr txBox="1"/>
          <p:nvPr/>
        </p:nvSpPr>
        <p:spPr>
          <a:xfrm>
            <a:off x="4252488" y="4757161"/>
            <a:ext cx="2466630" cy="790930"/>
          </a:xfrm>
          <a:prstGeom prst="rect">
            <a:avLst/>
          </a:prstGeom>
          <a:ln w="12700">
            <a:miter lim="400000"/>
          </a:ln>
        </p:spPr>
        <p:txBody>
          <a:bodyPr wrap="none" lIns="0" tIns="0" rIns="0" bIns="0">
            <a:spAutoFit/>
          </a:bodyPr>
          <a:lstStyle/>
          <a:p>
            <a:pPr defTabSz="914400" latinLnBrk="1">
              <a:defRPr>
                <a:solidFill>
                  <a:srgbClr val="000000"/>
                </a:solidFill>
              </a:defRPr>
            </a:pPr>
            <a14:m>
              <m:oMathPara>
                <m:oMathParaPr>
                  <m:jc m:val="centerGroup"/>
                </m:oMathParaPr>
                <m:oMath>
                  <m:r>
                    <a:rPr xmlns:a="http://schemas.openxmlformats.org/drawingml/2006/main" sz="2200" i="1">
                      <a:solidFill>
                        <a:srgbClr val="000000"/>
                      </a:solidFill>
                      <a:latin typeface="Cambria Math" panose="02040503050406030204" pitchFamily="18" charset="0"/>
                    </a:rPr>
                    <m:t>𝐹</m:t>
                  </m:r>
                  <m:d>
                    <m:dPr>
                      <m:ctrlPr>
                        <a:rPr xmlns:a="http://schemas.openxmlformats.org/drawingml/2006/main" sz="2200" i="1">
                          <a:solidFill>
                            <a:srgbClr val="000000"/>
                          </a:solidFill>
                          <a:latin typeface="Cambria Math" panose="02040503050406030204" pitchFamily="18" charset="0"/>
                        </a:rPr>
                      </m:ctrlPr>
                    </m:dPr>
                    <m:e>
                      <m:r>
                        <a:rPr xmlns:a="http://schemas.openxmlformats.org/drawingml/2006/main" sz="2200" i="1">
                          <a:solidFill>
                            <a:srgbClr val="000000"/>
                          </a:solidFill>
                          <a:latin typeface="Cambria Math" panose="02040503050406030204" pitchFamily="18" charset="0"/>
                        </a:rPr>
                        <m:t>𝒙</m:t>
                      </m:r>
                    </m:e>
                  </m:d>
                  <m:r>
                    <a:rPr xmlns:a="http://schemas.openxmlformats.org/drawingml/2006/main" sz="2200" i="1">
                      <a:solidFill>
                        <a:srgbClr val="000000"/>
                      </a:solidFill>
                      <a:latin typeface="Cambria Math" panose="02040503050406030204" pitchFamily="18" charset="0"/>
                    </a:rPr>
                    <m:t>=</m:t>
                  </m:r>
                  <m:nary>
                    <m:naryPr>
                      <m:ctrlPr>
                        <a:rPr xmlns:a="http://schemas.openxmlformats.org/drawingml/2006/main" sz="2200" i="1">
                          <a:solidFill>
                            <a:srgbClr val="000000"/>
                          </a:solidFill>
                          <a:latin typeface="Cambria Math" panose="02040503050406030204" pitchFamily="18" charset="0"/>
                        </a:rPr>
                      </m:ctrlPr>
                      <m:chr m:val="∑"/>
                      <m:limLoc m:val="undOvr"/>
                      <m:grow m:val="0"/>
                      <m:subHide m:val="off"/>
                      <m:supHide m:val="off"/>
                    </m:naryPr>
                    <m:sub>
                      <m:r>
                        <a:rPr xmlns:a="http://schemas.openxmlformats.org/drawingml/2006/main" sz="2200" i="1">
                          <a:solidFill>
                            <a:srgbClr val="000000"/>
                          </a:solidFill>
                          <a:latin typeface="Cambria Math" panose="02040503050406030204" pitchFamily="18" charset="0"/>
                        </a:rPr>
                        <m:t>𝑚</m:t>
                      </m:r>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1</m:t>
                      </m:r>
                    </m:sub>
                    <m:sup>
                      <m:r>
                        <a:rPr xmlns:a="http://schemas.openxmlformats.org/drawingml/2006/main" sz="2200" i="1">
                          <a:solidFill>
                            <a:srgbClr val="000000"/>
                          </a:solidFill>
                          <a:latin typeface="Cambria Math" panose="02040503050406030204" pitchFamily="18" charset="0"/>
                        </a:rPr>
                        <m:t>𝑀</m:t>
                      </m:r>
                    </m:sup>
                    <m:e>
                      <m:sSub>
                        <m:e>
                          <m:r>
                            <a:rPr xmlns:a="http://schemas.openxmlformats.org/drawingml/2006/main" sz="2200" i="1">
                              <a:solidFill>
                                <a:srgbClr val="000000"/>
                              </a:solidFill>
                              <a:latin typeface="Cambria Math" panose="02040503050406030204" pitchFamily="18" charset="0"/>
                            </a:rPr>
                            <m:t>𝛽</m:t>
                          </m:r>
                        </m:e>
                        <m:sub>
                          <m:r>
                            <a:rPr xmlns:a="http://schemas.openxmlformats.org/drawingml/2006/main" sz="2200" i="1">
                              <a:solidFill>
                                <a:srgbClr val="000000"/>
                              </a:solidFill>
                              <a:latin typeface="Cambria Math" panose="02040503050406030204" pitchFamily="18" charset="0"/>
                            </a:rPr>
                            <m:t>𝑚</m:t>
                          </m:r>
                        </m:sub>
                      </m:sSub>
                      <m:r>
                        <a:rPr xmlns:a="http://schemas.openxmlformats.org/drawingml/2006/main" sz="2200" i="1">
                          <a:solidFill>
                            <a:srgbClr val="000000"/>
                          </a:solidFill>
                          <a:latin typeface="Cambria Math" panose="02040503050406030204" pitchFamily="18" charset="0"/>
                        </a:rPr>
                        <m:t>h</m:t>
                      </m:r>
                      <m:r>
                        <a:rPr xmlns:a="http://schemas.openxmlformats.org/drawingml/2006/main" sz="2200" i="1">
                          <a:solidFill>
                            <a:srgbClr val="000000"/>
                          </a:solidFill>
                          <a:latin typeface="Cambria Math" panose="02040503050406030204" pitchFamily="18" charset="0"/>
                        </a:rPr>
                        <m:t>(</m:t>
                      </m:r>
                      <m:r>
                        <a:rPr xmlns:a="http://schemas.openxmlformats.org/drawingml/2006/main" sz="2200" i="1">
                          <a:solidFill>
                            <a:srgbClr val="000000"/>
                          </a:solidFill>
                          <a:latin typeface="Cambria Math" panose="02040503050406030204" pitchFamily="18" charset="0"/>
                        </a:rPr>
                        <m:t>𝒙</m:t>
                      </m:r>
                      <m:r>
                        <a:rPr xmlns:a="http://schemas.openxmlformats.org/drawingml/2006/main" sz="2200" i="1">
                          <a:solidFill>
                            <a:srgbClr val="000000"/>
                          </a:solidFill>
                          <a:latin typeface="Cambria Math" panose="02040503050406030204" pitchFamily="18" charset="0"/>
                        </a:rPr>
                        <m:t>;</m:t>
                      </m:r>
                      <m:sSub>
                        <m:e>
                          <m:r>
                            <a:rPr xmlns:a="http://schemas.openxmlformats.org/drawingml/2006/main" sz="2200" i="1">
                              <a:solidFill>
                                <a:srgbClr val="000000"/>
                              </a:solidFill>
                              <a:latin typeface="Cambria Math" panose="02040503050406030204" pitchFamily="18" charset="0"/>
                            </a:rPr>
                            <m:t>𝒂</m:t>
                          </m:r>
                        </m:e>
                        <m:sub>
                          <m:r>
                            <a:rPr xmlns:a="http://schemas.openxmlformats.org/drawingml/2006/main" sz="2200" i="1">
                              <a:solidFill>
                                <a:srgbClr val="000000"/>
                              </a:solidFill>
                              <a:latin typeface="Cambria Math" panose="02040503050406030204" pitchFamily="18" charset="0"/>
                            </a:rPr>
                            <m:t>𝑚</m:t>
                          </m:r>
                        </m:sub>
                      </m:sSub>
                      <m:r>
                        <a:rPr xmlns:a="http://schemas.openxmlformats.org/drawingml/2006/main" sz="2200" i="1">
                          <a:solidFill>
                            <a:srgbClr val="000000"/>
                          </a:solidFill>
                          <a:latin typeface="Cambria Math" panose="02040503050406030204" pitchFamily="18" charset="0"/>
                        </a:rPr>
                        <m:t>)</m:t>
                      </m:r>
                    </m:e>
                  </m:nary>
                </m:oMath>
              </m:oMathPara>
            </a14:m>
            <a:endParaRPr sz="2200"/>
          </a:p>
        </p:txBody>
      </p:sp>
      <p:sp>
        <p:nvSpPr>
          <p:cNvPr id="502" name="Rectangle"/>
          <p:cNvSpPr/>
          <p:nvPr/>
        </p:nvSpPr>
        <p:spPr>
          <a:xfrm>
            <a:off x="6257802" y="4886332"/>
            <a:ext cx="750673" cy="532588"/>
          </a:xfrm>
          <a:prstGeom prst="rect">
            <a:avLst/>
          </a:prstGeom>
          <a:ln w="25400">
            <a:solidFill>
              <a:srgbClr val="FF2600"/>
            </a:solidFill>
          </a:ln>
        </p:spPr>
        <p:txBody>
          <a:bodyPr lIns="45718" tIns="45718" rIns="45718" bIns="45718" anchor="ctr"/>
          <a:lstStyle/>
          <a:p>
            <a:pPr/>
          </a:p>
        </p:txBody>
      </p:sp>
      <p:sp>
        <p:nvSpPr>
          <p:cNvPr id="503" name="Text Box 19"/>
          <p:cNvSpPr txBox="1"/>
          <p:nvPr/>
        </p:nvSpPr>
        <p:spPr>
          <a:xfrm>
            <a:off x="6587558" y="5528794"/>
            <a:ext cx="1516817"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2600"/>
                </a:solidFill>
                <a:latin typeface="Calibri"/>
                <a:ea typeface="Calibri"/>
                <a:cs typeface="Calibri"/>
                <a:sym typeface="Calibri"/>
              </a:defRPr>
            </a:lvl1pPr>
          </a:lstStyle>
          <a:p>
            <a:pPr/>
            <a:r>
              <a:t>Parameter of h</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Gradient boosting: estimating the parameter"/>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Gradient boosting: estimating the parameter</a:t>
            </a:r>
          </a:p>
        </p:txBody>
      </p:sp>
      <p:sp>
        <p:nvSpPr>
          <p:cNvPr id="50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09" name="Rectangle"/>
          <p:cNvSpPr/>
          <p:nvPr/>
        </p:nvSpPr>
        <p:spPr>
          <a:xfrm>
            <a:off x="3692075" y="6897565"/>
            <a:ext cx="5387849" cy="2020193"/>
          </a:xfrm>
          <a:prstGeom prst="rect">
            <a:avLst/>
          </a:prstGeom>
          <a:solidFill>
            <a:srgbClr val="FFFFFF"/>
          </a:solidFill>
          <a:ln w="12700">
            <a:miter lim="400000"/>
          </a:ln>
        </p:spPr>
        <p:txBody>
          <a:bodyPr lIns="45718" tIns="45718" rIns="45718" bIns="45718" anchor="ctr"/>
          <a:lstStyle/>
          <a:p>
            <a:pPr/>
          </a:p>
        </p:txBody>
      </p:sp>
      <p:sp>
        <p:nvSpPr>
          <p:cNvPr id="510" name="Function parameters are iteratively fit to the training data:…"/>
          <p:cNvSpPr txBox="1"/>
          <p:nvPr>
            <p:ph type="body" idx="4294967295"/>
          </p:nvPr>
        </p:nvSpPr>
        <p:spPr>
          <a:xfrm>
            <a:off x="631530" y="1544531"/>
            <a:ext cx="10815550" cy="3625818"/>
          </a:xfrm>
          <a:prstGeom prst="rect">
            <a:avLst/>
          </a:prstGeom>
        </p:spPr>
        <p:txBody>
          <a:bodyPr lIns="45719" tIns="45719" rIns="45719" bIns="45719"/>
          <a:lstStyle/>
          <a:p>
            <a:pPr marL="301752" indent="-301752" defTabSz="402336">
              <a:spcBef>
                <a:spcPts val="500"/>
              </a:spcBef>
              <a:buClr>
                <a:srgbClr val="000000"/>
              </a:buClr>
              <a:buFontTx/>
              <a:defRPr sz="2112">
                <a:solidFill>
                  <a:srgbClr val="000000"/>
                </a:solidFill>
                <a:latin typeface="Arial"/>
                <a:ea typeface="Arial"/>
                <a:cs typeface="Arial"/>
                <a:sym typeface="Arial"/>
              </a:defRPr>
            </a:pPr>
            <a:r>
              <a:t>Function parameters are iteratively fit to the training data:</a:t>
            </a:r>
          </a:p>
          <a:p>
            <a:pPr lvl="1" marL="653795" indent="-251459" defTabSz="402336">
              <a:spcBef>
                <a:spcPts val="500"/>
              </a:spcBef>
              <a:buClr>
                <a:srgbClr val="000000"/>
              </a:buClr>
              <a:buFontTx/>
              <a:buChar char="•"/>
              <a:defRPr sz="2112">
                <a:solidFill>
                  <a:srgbClr val="000000"/>
                </a:solidFill>
                <a:latin typeface="Arial"/>
                <a:ea typeface="Arial"/>
                <a:cs typeface="Arial"/>
                <a:sym typeface="Arial"/>
              </a:defRPr>
            </a:pPr>
            <a:r>
              <a:t>Set </a:t>
            </a:r>
            <a:r>
              <a:rPr i="1"/>
              <a:t>F</a:t>
            </a:r>
            <a:r>
              <a:rPr baseline="-27590"/>
              <a:t>0</a:t>
            </a:r>
            <a:r>
              <a:t>(</a:t>
            </a:r>
            <a:r>
              <a:rPr b="1"/>
              <a:t>x</a:t>
            </a:r>
            <a:r>
              <a:t>) = initial guess (or zero)</a:t>
            </a:r>
          </a:p>
          <a:p>
            <a:pPr lvl="1" marL="653795" indent="-251459" defTabSz="402336">
              <a:spcBef>
                <a:spcPts val="500"/>
              </a:spcBef>
              <a:buClr>
                <a:srgbClr val="000000"/>
              </a:buClr>
              <a:buFontTx/>
              <a:buChar char="•"/>
              <a:defRPr sz="2112">
                <a:solidFill>
                  <a:srgbClr val="000000"/>
                </a:solidFill>
                <a:latin typeface="Arial"/>
                <a:ea typeface="Arial"/>
                <a:cs typeface="Arial"/>
                <a:sym typeface="Arial"/>
              </a:defRPr>
            </a:pPr>
            <a:r>
              <a:t>For each </a:t>
            </a:r>
            <a:r>
              <a:rPr i="1"/>
              <a:t>m = </a:t>
            </a:r>
            <a:r>
              <a:t>1, 2, …, </a:t>
            </a:r>
            <a:r>
              <a:rPr i="1"/>
              <a:t>M</a:t>
            </a:r>
          </a:p>
          <a:p>
            <a:pPr lvl="2" marL="1005839" indent="-201168" defTabSz="402336">
              <a:spcBef>
                <a:spcPts val="400"/>
              </a:spcBef>
              <a:buClr>
                <a:srgbClr val="000000"/>
              </a:buClr>
              <a:buFontTx/>
              <a:defRPr sz="2112">
                <a:solidFill>
                  <a:srgbClr val="000000"/>
                </a:solidFill>
                <a:latin typeface="Arial"/>
                <a:ea typeface="Arial"/>
                <a:cs typeface="Arial"/>
                <a:sym typeface="Arial"/>
              </a:defRPr>
            </a:pPr>
            <a14:m>
              <m:oMathPara>
                <m:oMathParaPr>
                  <m:jc m:val="left"/>
                </m:oMathParaPr>
                <m:oMath>
                  <m:sSub>
                    <m:e>
                      <m:r>
                        <a:rPr xmlns:a="http://schemas.openxmlformats.org/drawingml/2006/main" sz="2500" i="1">
                          <a:solidFill>
                            <a:srgbClr val="000000"/>
                          </a:solidFill>
                          <a:latin typeface="Cambria Math" panose="02040503050406030204" pitchFamily="18" charset="0"/>
                        </a:rPr>
                        <m:t>𝒂</m:t>
                      </m:r>
                    </m:e>
                    <m:sub>
                      <m:r>
                        <a:rPr xmlns:a="http://schemas.openxmlformats.org/drawingml/2006/main" sz="2500" i="1">
                          <a:solidFill>
                            <a:srgbClr val="000000"/>
                          </a:solidFill>
                          <a:latin typeface="Cambria Math" panose="02040503050406030204" pitchFamily="18" charset="0"/>
                        </a:rPr>
                        <m:t>𝑚</m:t>
                      </m:r>
                    </m:sub>
                  </m:sSub>
                  <m:r>
                    <a:rPr xmlns:a="http://schemas.openxmlformats.org/drawingml/2006/main" sz="2500" i="1">
                      <a:solidFill>
                        <a:srgbClr val="000000"/>
                      </a:solidFill>
                      <a:latin typeface="Cambria Math" panose="02040503050406030204" pitchFamily="18" charset="0"/>
                    </a:rPr>
                    <m:t>=</m:t>
                  </m:r>
                  <m:func>
                    <m:funcPr>
                      <m:ctrlPr>
                        <a:rPr xmlns:a="http://schemas.openxmlformats.org/drawingml/2006/main" sz="2500" i="1">
                          <a:solidFill>
                            <a:srgbClr val="000000"/>
                          </a:solidFill>
                          <a:latin typeface="Cambria Math" panose="02040503050406030204" pitchFamily="18" charset="0"/>
                        </a:rPr>
                      </m:ctrlPr>
                    </m:funcPr>
                    <m:fName>
                      <m:r>
                        <m:rPr>
                          <m:sty m:val="p"/>
                        </m:rPr>
                        <a:rPr xmlns:a="http://schemas.openxmlformats.org/drawingml/2006/main" sz="2500" i="1">
                          <a:solidFill>
                            <a:srgbClr val="000000"/>
                          </a:solidFill>
                          <a:latin typeface="Cambria Math" panose="02040503050406030204" pitchFamily="18" charset="0"/>
                        </a:rPr>
                        <m:t>arg</m:t>
                      </m:r>
                    </m:fName>
                    <m:e>
                      <m:sSub>
                        <m:e>
                          <m:r>
                            <m:rPr>
                              <m:nor/>
                            </m:rPr>
                            <a:rPr xmlns:a="http://schemas.openxmlformats.org/drawingml/2006/main" sz="2500" i="1">
                              <a:solidFill>
                                <a:srgbClr val="000000"/>
                              </a:solidFill>
                              <a:latin typeface="Cambria Math" panose="02040503050406030204" pitchFamily="18" charset="0"/>
                            </a:rPr>
                            <m:t>min</m:t>
                          </m:r>
                        </m:e>
                        <m:sub>
                          <m:r>
                            <a:rPr xmlns:a="http://schemas.openxmlformats.org/drawingml/2006/main" sz="2500" i="1">
                              <a:solidFill>
                                <a:srgbClr val="000000"/>
                              </a:solidFill>
                              <a:latin typeface="Cambria Math" panose="02040503050406030204" pitchFamily="18" charset="0"/>
                            </a:rPr>
                            <m:t>𝒂</m:t>
                          </m:r>
                        </m:sub>
                      </m:sSub>
                      <m:nary>
                        <m:naryPr>
                          <m:ctrlPr>
                            <a:rPr xmlns:a="http://schemas.openxmlformats.org/drawingml/2006/main" sz="2500" i="1">
                              <a:solidFill>
                                <a:srgbClr val="000000"/>
                              </a:solidFill>
                              <a:latin typeface="Cambria Math" panose="02040503050406030204" pitchFamily="18" charset="0"/>
                            </a:rPr>
                          </m:ctrlPr>
                          <m:chr m:val="∑"/>
                          <m:limLoc m:val="undOvr"/>
                          <m:grow m:val="0"/>
                          <m:subHide m:val="off"/>
                          <m:supHide m:val="on"/>
                        </m:naryPr>
                        <m:sub>
                          <m:r>
                            <a:rPr xmlns:a="http://schemas.openxmlformats.org/drawingml/2006/main" sz="2500" i="1">
                              <a:solidFill>
                                <a:srgbClr val="000000"/>
                              </a:solidFill>
                              <a:latin typeface="Cambria Math" panose="02040503050406030204" pitchFamily="18" charset="0"/>
                            </a:rPr>
                            <m:t>𝑖</m:t>
                          </m:r>
                        </m:sub>
                        <m:sup/>
                        <m:e>
                          <m:r>
                            <a:rPr xmlns:a="http://schemas.openxmlformats.org/drawingml/2006/main" sz="2500" i="1">
                              <a:solidFill>
                                <a:srgbClr val="000000"/>
                              </a:solidFill>
                              <a:latin typeface="Cambria Math" panose="02040503050406030204" pitchFamily="18" charset="0"/>
                            </a:rPr>
                            <m:t>𝐿</m:t>
                          </m:r>
                          <m:r>
                            <a:rPr xmlns:a="http://schemas.openxmlformats.org/drawingml/2006/main" sz="2500" i="1">
                              <a:solidFill>
                                <a:srgbClr val="000000"/>
                              </a:solidFill>
                              <a:latin typeface="Cambria Math" panose="02040503050406030204" pitchFamily="18" charset="0"/>
                            </a:rPr>
                            <m:t>(</m:t>
                          </m:r>
                          <m:sSub>
                            <m:e>
                              <m:r>
                                <a:rPr xmlns:a="http://schemas.openxmlformats.org/drawingml/2006/main" sz="2500" i="1">
                                  <a:solidFill>
                                    <a:srgbClr val="000000"/>
                                  </a:solidFill>
                                  <a:latin typeface="Cambria Math" panose="02040503050406030204" pitchFamily="18" charset="0"/>
                                </a:rPr>
                                <m:t>𝑦</m:t>
                              </m:r>
                            </m:e>
                            <m:sub>
                              <m:r>
                                <a:rPr xmlns:a="http://schemas.openxmlformats.org/drawingml/2006/main" sz="2500" i="1">
                                  <a:solidFill>
                                    <a:srgbClr val="000000"/>
                                  </a:solidFill>
                                  <a:latin typeface="Cambria Math" panose="02040503050406030204" pitchFamily="18" charset="0"/>
                                </a:rPr>
                                <m:t>𝑖</m:t>
                              </m:r>
                            </m:sub>
                          </m:sSub>
                          <m:r>
                            <a:rPr xmlns:a="http://schemas.openxmlformats.org/drawingml/2006/main" sz="2500" i="1">
                              <a:solidFill>
                                <a:srgbClr val="000000"/>
                              </a:solidFill>
                              <a:latin typeface="Cambria Math" panose="02040503050406030204" pitchFamily="18" charset="0"/>
                            </a:rPr>
                            <m:t>,</m:t>
                          </m:r>
                          <m:sSub>
                            <m:e>
                              <m:r>
                                <a:rPr xmlns:a="http://schemas.openxmlformats.org/drawingml/2006/main" sz="2500" i="1">
                                  <a:solidFill>
                                    <a:srgbClr val="000000"/>
                                  </a:solidFill>
                                  <a:latin typeface="Cambria Math" panose="02040503050406030204" pitchFamily="18" charset="0"/>
                                </a:rPr>
                                <m:t>𝐹</m:t>
                              </m:r>
                            </m:e>
                            <m:sub>
                              <m:r>
                                <a:rPr xmlns:a="http://schemas.openxmlformats.org/drawingml/2006/main" sz="2500" i="1">
                                  <a:solidFill>
                                    <a:srgbClr val="000000"/>
                                  </a:solidFill>
                                  <a:latin typeface="Cambria Math" panose="02040503050406030204" pitchFamily="18" charset="0"/>
                                </a:rPr>
                                <m:t>𝑚</m:t>
                              </m:r>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1</m:t>
                              </m:r>
                            </m:sub>
                          </m:sSub>
                          <m:d>
                            <m:dPr>
                              <m:ctrlPr>
                                <a:rPr xmlns:a="http://schemas.openxmlformats.org/drawingml/2006/main" sz="2500" i="1">
                                  <a:solidFill>
                                    <a:srgbClr val="000000"/>
                                  </a:solidFill>
                                  <a:latin typeface="Cambria Math" panose="02040503050406030204" pitchFamily="18" charset="0"/>
                                </a:rPr>
                              </m:ctrlPr>
                            </m:dPr>
                            <m:e>
                              <m:sSub>
                                <m:e>
                                  <m:r>
                                    <a:rPr xmlns:a="http://schemas.openxmlformats.org/drawingml/2006/main" sz="2500" i="1">
                                      <a:solidFill>
                                        <a:srgbClr val="000000"/>
                                      </a:solidFill>
                                      <a:latin typeface="Cambria Math" panose="02040503050406030204" pitchFamily="18" charset="0"/>
                                    </a:rPr>
                                    <m:t>𝒙</m:t>
                                  </m:r>
                                </m:e>
                                <m:sub>
                                  <m:r>
                                    <a:rPr xmlns:a="http://schemas.openxmlformats.org/drawingml/2006/main" sz="2500" i="1">
                                      <a:solidFill>
                                        <a:srgbClr val="000000"/>
                                      </a:solidFill>
                                      <a:latin typeface="Cambria Math" panose="02040503050406030204" pitchFamily="18" charset="0"/>
                                    </a:rPr>
                                    <m:t>𝑖</m:t>
                                  </m:r>
                                </m:sub>
                              </m:sSub>
                            </m:e>
                          </m:d>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𝛽</m:t>
                          </m:r>
                          <m:r>
                            <a:rPr xmlns:a="http://schemas.openxmlformats.org/drawingml/2006/main" sz="2500" i="1">
                              <a:solidFill>
                                <a:srgbClr val="000000"/>
                              </a:solidFill>
                              <a:latin typeface="Cambria Math" panose="02040503050406030204" pitchFamily="18" charset="0"/>
                            </a:rPr>
                            <m:t>h</m:t>
                          </m:r>
                          <m:d>
                            <m:dPr>
                              <m:ctrlPr>
                                <a:rPr xmlns:a="http://schemas.openxmlformats.org/drawingml/2006/main" sz="2500" i="1">
                                  <a:solidFill>
                                    <a:srgbClr val="000000"/>
                                  </a:solidFill>
                                  <a:latin typeface="Cambria Math" panose="02040503050406030204" pitchFamily="18" charset="0"/>
                                </a:rPr>
                              </m:ctrlPr>
                            </m:dPr>
                            <m:e>
                              <m:sSub>
                                <m:e>
                                  <m:r>
                                    <a:rPr xmlns:a="http://schemas.openxmlformats.org/drawingml/2006/main" sz="2500" i="1">
                                      <a:solidFill>
                                        <a:srgbClr val="000000"/>
                                      </a:solidFill>
                                      <a:latin typeface="Cambria Math" panose="02040503050406030204" pitchFamily="18" charset="0"/>
                                    </a:rPr>
                                    <m:t>𝒙</m:t>
                                  </m:r>
                                </m:e>
                                <m:sub>
                                  <m:r>
                                    <a:rPr xmlns:a="http://schemas.openxmlformats.org/drawingml/2006/main" sz="2500" i="1">
                                      <a:solidFill>
                                        <a:srgbClr val="000000"/>
                                      </a:solidFill>
                                      <a:latin typeface="Cambria Math" panose="02040503050406030204" pitchFamily="18" charset="0"/>
                                    </a:rPr>
                                    <m:t>𝑖</m:t>
                                  </m:r>
                                </m:sub>
                              </m:sSub>
                              <m:r>
                                <a:rPr xmlns:a="http://schemas.openxmlformats.org/drawingml/2006/main" sz="2500" i="1">
                                  <a:solidFill>
                                    <a:srgbClr val="000000"/>
                                  </a:solidFill>
                                  <a:latin typeface="Cambria Math" panose="02040503050406030204" pitchFamily="18" charset="0"/>
                                </a:rPr>
                                <m:t>,</m:t>
                              </m:r>
                              <m:r>
                                <a:rPr xmlns:a="http://schemas.openxmlformats.org/drawingml/2006/main" sz="2500" i="1">
                                  <a:solidFill>
                                    <a:srgbClr val="000000"/>
                                  </a:solidFill>
                                  <a:latin typeface="Cambria Math" panose="02040503050406030204" pitchFamily="18" charset="0"/>
                                </a:rPr>
                                <m:t/>
                              </m:r>
                              <m:r>
                                <a:rPr xmlns:a="http://schemas.openxmlformats.org/drawingml/2006/main" sz="2500" i="1">
                                  <a:solidFill>
                                    <a:srgbClr val="000000"/>
                                  </a:solidFill>
                                  <a:latin typeface="Cambria Math" panose="02040503050406030204" pitchFamily="18" charset="0"/>
                                </a:rPr>
                                <m:t>𝒂</m:t>
                              </m:r>
                            </m:e>
                          </m:d>
                          <m:r>
                            <a:rPr xmlns:a="http://schemas.openxmlformats.org/drawingml/2006/main" sz="2500" i="1">
                              <a:solidFill>
                                <a:srgbClr val="000000"/>
                              </a:solidFill>
                              <a:latin typeface="Cambria Math" panose="02040503050406030204" pitchFamily="18" charset="0"/>
                            </a:rPr>
                            <m:t>)</m:t>
                          </m:r>
                        </m:e>
                      </m:nary>
                    </m:e>
                  </m:func>
                </m:oMath>
              </m:oMathPara>
            </a14:m>
          </a:p>
          <a:p>
            <a:pPr lvl="2" marL="1005839" indent="-201168" defTabSz="402336">
              <a:spcBef>
                <a:spcPts val="400"/>
              </a:spcBef>
              <a:buClr>
                <a:srgbClr val="000000"/>
              </a:buClr>
              <a:buFontTx/>
              <a:defRPr sz="2112">
                <a:solidFill>
                  <a:srgbClr val="000000"/>
                </a:solidFill>
                <a:latin typeface="Arial"/>
                <a:ea typeface="Arial"/>
                <a:cs typeface="Arial"/>
                <a:sym typeface="Arial"/>
              </a:defRPr>
            </a:pPr>
            <a14:m>
              <m:oMathPara>
                <m:oMathParaPr>
                  <m:jc m:val="left"/>
                </m:oMathParaPr>
                <m:oMath>
                  <m:sSub>
                    <m:e>
                      <m:sSub>
                        <m:e>
                          <m:r>
                            <a:rPr xmlns:a="http://schemas.openxmlformats.org/drawingml/2006/main" sz="2550" i="1">
                              <a:solidFill>
                                <a:srgbClr val="000000"/>
                              </a:solidFill>
                              <a:latin typeface="Cambria Math" panose="02040503050406030204" pitchFamily="18" charset="0"/>
                            </a:rPr>
                            <m:t>𝐹</m:t>
                          </m:r>
                        </m:e>
                        <m:sub>
                          <m:r>
                            <a:rPr xmlns:a="http://schemas.openxmlformats.org/drawingml/2006/main" sz="2550" i="1">
                              <a:solidFill>
                                <a:srgbClr val="000000"/>
                              </a:solidFill>
                              <a:latin typeface="Cambria Math" panose="02040503050406030204" pitchFamily="18" charset="0"/>
                            </a:rPr>
                            <m:t>𝑚</m:t>
                          </m:r>
                        </m:sub>
                      </m:sSub>
                      <m:d>
                        <m:dPr>
                          <m:ctrlPr>
                            <a:rPr xmlns:a="http://schemas.openxmlformats.org/drawingml/2006/main" sz="2550" i="1">
                              <a:solidFill>
                                <a:srgbClr val="000000"/>
                              </a:solidFill>
                              <a:latin typeface="Cambria Math" panose="02040503050406030204" pitchFamily="18" charset="0"/>
                            </a:rPr>
                          </m:ctrlPr>
                        </m:dPr>
                        <m:e>
                          <m:r>
                            <a:rPr xmlns:a="http://schemas.openxmlformats.org/drawingml/2006/main" sz="2550" i="1">
                              <a:solidFill>
                                <a:srgbClr val="000000"/>
                              </a:solidFill>
                              <a:latin typeface="Cambria Math" panose="02040503050406030204" pitchFamily="18" charset="0"/>
                            </a:rPr>
                            <m:t>𝒙</m:t>
                          </m:r>
                        </m:e>
                      </m:d>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𝐹</m:t>
                      </m:r>
                    </m:e>
                    <m:sub>
                      <m:r>
                        <a:rPr xmlns:a="http://schemas.openxmlformats.org/drawingml/2006/main" sz="2550" i="1">
                          <a:solidFill>
                            <a:srgbClr val="000000"/>
                          </a:solidFill>
                          <a:latin typeface="Cambria Math" panose="02040503050406030204" pitchFamily="18" charset="0"/>
                        </a:rPr>
                        <m:t>𝑚</m:t>
                      </m:r>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1</m:t>
                      </m:r>
                    </m:sub>
                  </m:sSub>
                  <m:d>
                    <m:dPr>
                      <m:ctrlPr>
                        <a:rPr xmlns:a="http://schemas.openxmlformats.org/drawingml/2006/main" sz="2550" i="1">
                          <a:solidFill>
                            <a:srgbClr val="000000"/>
                          </a:solidFill>
                          <a:latin typeface="Cambria Math" panose="02040503050406030204" pitchFamily="18" charset="0"/>
                        </a:rPr>
                      </m:ctrlPr>
                    </m:dPr>
                    <m:e>
                      <m:sSub>
                        <m:e>
                          <m:r>
                            <a:rPr xmlns:a="http://schemas.openxmlformats.org/drawingml/2006/main" sz="2550" i="1">
                              <a:solidFill>
                                <a:srgbClr val="000000"/>
                              </a:solidFill>
                              <a:latin typeface="Cambria Math" panose="02040503050406030204" pitchFamily="18" charset="0"/>
                            </a:rPr>
                            <m:t>𝒙</m:t>
                          </m:r>
                        </m:e>
                        <m:sub>
                          <m:r>
                            <a:rPr xmlns:a="http://schemas.openxmlformats.org/drawingml/2006/main" sz="2550" i="1">
                              <a:solidFill>
                                <a:srgbClr val="000000"/>
                              </a:solidFill>
                              <a:latin typeface="Cambria Math" panose="02040503050406030204" pitchFamily="18" charset="0"/>
                            </a:rPr>
                            <m:t>𝑖</m:t>
                          </m:r>
                        </m:sub>
                      </m:sSub>
                    </m:e>
                  </m:d>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𝛽</m:t>
                  </m:r>
                  <m:r>
                    <a:rPr xmlns:a="http://schemas.openxmlformats.org/drawingml/2006/main" sz="2550" i="1">
                      <a:solidFill>
                        <a:srgbClr val="000000"/>
                      </a:solidFill>
                      <a:latin typeface="Cambria Math" panose="02040503050406030204" pitchFamily="18" charset="0"/>
                    </a:rPr>
                    <m:t>h</m:t>
                  </m:r>
                  <m:d>
                    <m:dPr>
                      <m:ctrlPr>
                        <a:rPr xmlns:a="http://schemas.openxmlformats.org/drawingml/2006/main" sz="2550" i="1">
                          <a:solidFill>
                            <a:srgbClr val="000000"/>
                          </a:solidFill>
                          <a:latin typeface="Cambria Math" panose="02040503050406030204" pitchFamily="18" charset="0"/>
                        </a:rPr>
                      </m:ctrlPr>
                    </m:dPr>
                    <m:e>
                      <m:sSub>
                        <m:e>
                          <m:r>
                            <a:rPr xmlns:a="http://schemas.openxmlformats.org/drawingml/2006/main" sz="2550" i="1">
                              <a:solidFill>
                                <a:srgbClr val="000000"/>
                              </a:solidFill>
                              <a:latin typeface="Cambria Math" panose="02040503050406030204" pitchFamily="18" charset="0"/>
                            </a:rPr>
                            <m:t>𝒙</m:t>
                          </m:r>
                        </m:e>
                        <m:sub>
                          <m:r>
                            <a:rPr xmlns:a="http://schemas.openxmlformats.org/drawingml/2006/main" sz="2550" i="1">
                              <a:solidFill>
                                <a:srgbClr val="000000"/>
                              </a:solidFill>
                              <a:latin typeface="Cambria Math" panose="02040503050406030204" pitchFamily="18" charset="0"/>
                            </a:rPr>
                            <m:t>𝑖</m:t>
                          </m:r>
                        </m:sub>
                      </m:sSub>
                      <m:r>
                        <a:rPr xmlns:a="http://schemas.openxmlformats.org/drawingml/2006/main" sz="2550" i="1">
                          <a:solidFill>
                            <a:srgbClr val="000000"/>
                          </a:solidFill>
                          <a:latin typeface="Cambria Math" panose="02040503050406030204" pitchFamily="18" charset="0"/>
                        </a:rPr>
                        <m:t>,</m:t>
                      </m:r>
                      <m:r>
                        <a:rPr xmlns:a="http://schemas.openxmlformats.org/drawingml/2006/main" sz="2550" i="1">
                          <a:solidFill>
                            <a:srgbClr val="000000"/>
                          </a:solidFill>
                          <a:latin typeface="Cambria Math" panose="02040503050406030204" pitchFamily="18" charset="0"/>
                        </a:rPr>
                        <m:t/>
                      </m:r>
                      <m:r>
                        <a:rPr xmlns:a="http://schemas.openxmlformats.org/drawingml/2006/main" sz="2550" i="1">
                          <a:solidFill>
                            <a:srgbClr val="000000"/>
                          </a:solidFill>
                          <a:latin typeface="Cambria Math" panose="02040503050406030204" pitchFamily="18" charset="0"/>
                        </a:rPr>
                        <m:t>𝒂</m:t>
                      </m:r>
                    </m:e>
                  </m:d>
                </m:oMath>
              </m:oMathPara>
            </a14:m>
          </a:p>
          <a:p>
            <a:pPr lvl="2" marL="1005839" indent="-201168" defTabSz="402336">
              <a:spcBef>
                <a:spcPts val="400"/>
              </a:spcBef>
              <a:buClr>
                <a:srgbClr val="000000"/>
              </a:buClr>
              <a:buFontTx/>
              <a:defRPr sz="2112">
                <a:solidFill>
                  <a:srgbClr val="000000"/>
                </a:solidFill>
                <a:latin typeface="Arial"/>
                <a:ea typeface="Arial"/>
                <a:cs typeface="Arial"/>
                <a:sym typeface="Arial"/>
              </a:defRPr>
            </a:pPr>
          </a:p>
          <a:p>
            <a:pPr marL="301752" indent="-301752" defTabSz="402336">
              <a:spcBef>
                <a:spcPts val="500"/>
              </a:spcBef>
              <a:buClr>
                <a:srgbClr val="000000"/>
              </a:buClr>
              <a:buFontTx/>
              <a:defRPr sz="2112">
                <a:solidFill>
                  <a:srgbClr val="000000"/>
                </a:solidFill>
                <a:latin typeface="Arial"/>
                <a:ea typeface="Arial"/>
                <a:cs typeface="Arial"/>
                <a:sym typeface="Arial"/>
              </a:defRPr>
            </a:pPr>
            <a:r>
              <a:t>You successively estimate and add a new tree to the sum</a:t>
            </a:r>
          </a:p>
          <a:p>
            <a:pPr marL="301752" indent="-301752" defTabSz="402336">
              <a:spcBef>
                <a:spcPts val="500"/>
              </a:spcBef>
              <a:buClr>
                <a:srgbClr val="000000"/>
              </a:buClr>
              <a:buFontTx/>
              <a:defRPr sz="2112">
                <a:solidFill>
                  <a:srgbClr val="000000"/>
                </a:solidFill>
                <a:latin typeface="Arial"/>
                <a:ea typeface="Arial"/>
                <a:cs typeface="Arial"/>
                <a:sym typeface="Arial"/>
              </a:defRPr>
            </a:pPr>
            <a:r>
              <a:t>You never go back to revisit past decisions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Gradient boosting: estimating the parameter"/>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Gradient boosting: estimating the parameter</a:t>
            </a:r>
          </a:p>
        </p:txBody>
      </p:sp>
      <p:sp>
        <p:nvSpPr>
          <p:cNvPr id="51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16" name="Rectangle"/>
          <p:cNvSpPr/>
          <p:nvPr/>
        </p:nvSpPr>
        <p:spPr>
          <a:xfrm>
            <a:off x="3692075" y="6897565"/>
            <a:ext cx="5387849" cy="2020193"/>
          </a:xfrm>
          <a:prstGeom prst="rect">
            <a:avLst/>
          </a:prstGeom>
          <a:solidFill>
            <a:srgbClr val="FFFFFF"/>
          </a:solidFill>
          <a:ln w="12700">
            <a:miter lim="400000"/>
          </a:ln>
        </p:spPr>
        <p:txBody>
          <a:bodyPr lIns="45718" tIns="45718" rIns="45718" bIns="45718" anchor="ctr"/>
          <a:lstStyle/>
          <a:p>
            <a:pPr/>
          </a:p>
        </p:txBody>
      </p:sp>
      <p:sp>
        <p:nvSpPr>
          <p:cNvPr id="517" name="Fit the function h(x; a) by least squares…"/>
          <p:cNvSpPr txBox="1"/>
          <p:nvPr>
            <p:ph type="body" idx="4294967295"/>
          </p:nvPr>
        </p:nvSpPr>
        <p:spPr>
          <a:xfrm>
            <a:off x="631530" y="1544531"/>
            <a:ext cx="10611913" cy="4368862"/>
          </a:xfrm>
          <a:prstGeom prst="rect">
            <a:avLst/>
          </a:prstGeom>
        </p:spPr>
        <p:txBody>
          <a:bodyPr lIns="45719" tIns="45719" rIns="45719" bIns="45719"/>
          <a:lstStyle/>
          <a:p>
            <a:pPr marL="285750" indent="-285750">
              <a:spcBef>
                <a:spcPts val="500"/>
              </a:spcBef>
              <a:buClr>
                <a:srgbClr val="000000"/>
              </a:buClr>
              <a:buFontTx/>
              <a:defRPr sz="2400">
                <a:solidFill>
                  <a:srgbClr val="000000"/>
                </a:solidFill>
                <a:latin typeface="Arial"/>
                <a:ea typeface="Arial"/>
                <a:cs typeface="Arial"/>
                <a:sym typeface="Arial"/>
              </a:defRPr>
            </a:pPr>
            <a:r>
              <a:t>Fit the function h(x; a) by least squares</a:t>
            </a:r>
          </a:p>
          <a:p>
            <a:pPr lvl="1" marL="731519" indent="-274319">
              <a:spcBef>
                <a:spcPts val="400"/>
              </a:spcBef>
              <a:buClr>
                <a:srgbClr val="000000"/>
              </a:buClr>
              <a:buFontTx/>
              <a:buChar char="•"/>
              <a:defRPr sz="2000">
                <a:solidFill>
                  <a:srgbClr val="000000"/>
                </a:solidFill>
                <a:latin typeface="Arial"/>
                <a:ea typeface="Arial"/>
                <a:cs typeface="Arial"/>
                <a:sym typeface="Arial"/>
              </a:defRPr>
            </a:pPr>
            <a14:m>
              <m:oMathPara>
                <m:oMathParaPr>
                  <m:jc m:val="left"/>
                </m:oMathParaPr>
                <m:oMath>
                  <m:sSub>
                    <m:e>
                      <m:r>
                        <a:rPr xmlns:a="http://schemas.openxmlformats.org/drawingml/2006/main" sz="2850" i="1">
                          <a:solidFill>
                            <a:srgbClr val="000000"/>
                          </a:solidFill>
                          <a:latin typeface="Cambria Math" panose="02040503050406030204" pitchFamily="18" charset="0"/>
                        </a:rPr>
                        <m:t>𝒂</m:t>
                      </m:r>
                    </m:e>
                    <m:sub>
                      <m:r>
                        <a:rPr xmlns:a="http://schemas.openxmlformats.org/drawingml/2006/main" sz="2850" i="1">
                          <a:solidFill>
                            <a:srgbClr val="000000"/>
                          </a:solidFill>
                          <a:latin typeface="Cambria Math" panose="02040503050406030204" pitchFamily="18" charset="0"/>
                        </a:rPr>
                        <m:t>𝑚</m:t>
                      </m:r>
                    </m:sub>
                  </m:sSub>
                  <m:r>
                    <a:rPr xmlns:a="http://schemas.openxmlformats.org/drawingml/2006/main" sz="2850" i="1">
                      <a:solidFill>
                        <a:srgbClr val="000000"/>
                      </a:solidFill>
                      <a:latin typeface="Cambria Math" panose="02040503050406030204" pitchFamily="18" charset="0"/>
                    </a:rPr>
                    <m:t>=</m:t>
                  </m:r>
                  <m:func>
                    <m:funcPr>
                      <m:ctrlPr>
                        <a:rPr xmlns:a="http://schemas.openxmlformats.org/drawingml/2006/main" sz="2850" i="1">
                          <a:solidFill>
                            <a:srgbClr val="000000"/>
                          </a:solidFill>
                          <a:latin typeface="Cambria Math" panose="02040503050406030204" pitchFamily="18" charset="0"/>
                        </a:rPr>
                      </m:ctrlPr>
                    </m:funcPr>
                    <m:fName>
                      <m:r>
                        <m:rPr>
                          <m:sty m:val="p"/>
                        </m:rPr>
                        <a:rPr xmlns:a="http://schemas.openxmlformats.org/drawingml/2006/main" sz="2850" i="1">
                          <a:solidFill>
                            <a:srgbClr val="000000"/>
                          </a:solidFill>
                          <a:latin typeface="Cambria Math" panose="02040503050406030204" pitchFamily="18" charset="0"/>
                        </a:rPr>
                        <m:t>arg</m:t>
                      </m:r>
                    </m:fName>
                    <m:e>
                      <m:sSub>
                        <m:e>
                          <m:r>
                            <m:rPr>
                              <m:nor/>
                            </m:rPr>
                            <a:rPr xmlns:a="http://schemas.openxmlformats.org/drawingml/2006/main" sz="2850" i="1">
                              <a:solidFill>
                                <a:srgbClr val="000000"/>
                              </a:solidFill>
                              <a:latin typeface="Cambria Math" panose="02040503050406030204" pitchFamily="18" charset="0"/>
                            </a:rPr>
                            <m:t>min</m:t>
                          </m:r>
                        </m:e>
                        <m:sub>
                          <m:r>
                            <a:rPr xmlns:a="http://schemas.openxmlformats.org/drawingml/2006/main" sz="2850" i="1">
                              <a:solidFill>
                                <a:srgbClr val="000000"/>
                              </a:solidFill>
                              <a:latin typeface="Cambria Math" panose="02040503050406030204" pitchFamily="18" charset="0"/>
                            </a:rPr>
                            <m:t>𝑎</m:t>
                          </m:r>
                        </m:sub>
                      </m:sSub>
                    </m:e>
                  </m:func>
                  <m:nary>
                    <m:naryPr>
                      <m:ctrlPr>
                        <a:rPr xmlns:a="http://schemas.openxmlformats.org/drawingml/2006/main" sz="2850" i="1">
                          <a:solidFill>
                            <a:srgbClr val="000000"/>
                          </a:solidFill>
                          <a:latin typeface="Cambria Math" panose="02040503050406030204" pitchFamily="18" charset="0"/>
                        </a:rPr>
                      </m:ctrlPr>
                      <m:chr m:val="∑"/>
                      <m:limLoc m:val="undOvr"/>
                      <m:grow m:val="0"/>
                      <m:subHide m:val="off"/>
                      <m:supHide m:val="on"/>
                    </m:naryPr>
                    <m:sub>
                      <m:r>
                        <a:rPr xmlns:a="http://schemas.openxmlformats.org/drawingml/2006/main" sz="2850" i="1">
                          <a:solidFill>
                            <a:srgbClr val="000000"/>
                          </a:solidFill>
                          <a:latin typeface="Cambria Math" panose="02040503050406030204" pitchFamily="18" charset="0"/>
                        </a:rPr>
                        <m:t>𝑖</m:t>
                      </m:r>
                    </m:sub>
                    <m:sup/>
                    <m:e>
                      <m:sSup>
                        <m:e>
                          <m:r>
                            <a:rPr xmlns:a="http://schemas.openxmlformats.org/drawingml/2006/main" sz="2850" i="1">
                              <a:solidFill>
                                <a:srgbClr val="000000"/>
                              </a:solidFill>
                              <a:latin typeface="Cambria Math" panose="02040503050406030204" pitchFamily="18" charset="0"/>
                            </a:rPr>
                            <m:t>[</m:t>
                          </m:r>
                          <m:sSub>
                            <m:e>
                              <m:limUpp>
                                <m:e>
                                  <m:r>
                                    <a:rPr xmlns:a="http://schemas.openxmlformats.org/drawingml/2006/main" sz="2850" i="1">
                                      <a:solidFill>
                                        <a:srgbClr val="000000"/>
                                      </a:solidFill>
                                      <a:latin typeface="Cambria Math" panose="02040503050406030204" pitchFamily="18" charset="0"/>
                                    </a:rPr>
                                    <m:t>𝑦</m:t>
                                  </m:r>
                                </m:e>
                                <m:lim>
                                  <m:r>
                                    <m:rPr>
                                      <m:sty m:val="p"/>
                                    </m:rPr>
                                    <a:rPr xmlns:a="http://schemas.openxmlformats.org/drawingml/2006/main" sz="2850" i="1">
                                      <a:solidFill>
                                        <a:srgbClr val="000000"/>
                                      </a:solidFill>
                                      <a:latin typeface="Cambria Math" panose="02040503050406030204" pitchFamily="18" charset="0"/>
                                    </a:rPr>
                                    <m:t>~</m:t>
                                  </m:r>
                                </m:lim>
                              </m:limUpp>
                            </m:e>
                            <m:sub>
                              <m:r>
                                <a:rPr xmlns:a="http://schemas.openxmlformats.org/drawingml/2006/main" sz="2850" i="1">
                                  <a:solidFill>
                                    <a:srgbClr val="000000"/>
                                  </a:solidFill>
                                  <a:latin typeface="Cambria Math" panose="02040503050406030204" pitchFamily="18" charset="0"/>
                                </a:rPr>
                                <m:t>𝑖</m:t>
                              </m:r>
                              <m:r>
                                <a:rPr xmlns:a="http://schemas.openxmlformats.org/drawingml/2006/main" sz="2850" i="1">
                                  <a:solidFill>
                                    <a:srgbClr val="000000"/>
                                  </a:solidFill>
                                  <a:latin typeface="Cambria Math" panose="02040503050406030204" pitchFamily="18" charset="0"/>
                                </a:rPr>
                                <m:t>𝑚</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h</m:t>
                          </m:r>
                          <m:r>
                            <a:rPr xmlns:a="http://schemas.openxmlformats.org/drawingml/2006/main" sz="2850" i="1">
                              <a:solidFill>
                                <a:srgbClr val="000000"/>
                              </a:solidFill>
                              <a:latin typeface="Cambria Math" panose="02040503050406030204" pitchFamily="18" charset="0"/>
                            </a:rPr>
                            <m:t>(</m:t>
                          </m:r>
                          <m:sSub>
                            <m:e>
                              <m:r>
                                <a:rPr xmlns:a="http://schemas.openxmlformats.org/drawingml/2006/main" sz="2850" i="1">
                                  <a:solidFill>
                                    <a:srgbClr val="000000"/>
                                  </a:solidFill>
                                  <a:latin typeface="Cambria Math" panose="02040503050406030204" pitchFamily="18" charset="0"/>
                                </a:rPr>
                                <m:t>𝒙</m:t>
                              </m:r>
                            </m:e>
                            <m:sub>
                              <m:r>
                                <a:rPr xmlns:a="http://schemas.openxmlformats.org/drawingml/2006/main" sz="2850" i="1">
                                  <a:solidFill>
                                    <a:srgbClr val="000000"/>
                                  </a:solidFill>
                                  <a:latin typeface="Cambria Math" panose="02040503050406030204" pitchFamily="18" charset="0"/>
                                </a:rPr>
                                <m:t>𝑖</m:t>
                              </m:r>
                            </m:sub>
                          </m:sSub>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
                          </m:r>
                          <m:r>
                            <a:rPr xmlns:a="http://schemas.openxmlformats.org/drawingml/2006/main" sz="2850" i="1">
                              <a:solidFill>
                                <a:srgbClr val="000000"/>
                              </a:solidFill>
                              <a:latin typeface="Cambria Math" panose="02040503050406030204" pitchFamily="18" charset="0"/>
                            </a:rPr>
                            <m:t>𝒂</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m:t>
                          </m:r>
                        </m:e>
                        <m:sup>
                          <m:r>
                            <a:rPr xmlns:a="http://schemas.openxmlformats.org/drawingml/2006/main" sz="2850" i="1">
                              <a:solidFill>
                                <a:srgbClr val="000000"/>
                              </a:solidFill>
                              <a:latin typeface="Cambria Math" panose="02040503050406030204" pitchFamily="18" charset="0"/>
                            </a:rPr>
                            <m:t>2</m:t>
                          </m:r>
                        </m:sup>
                      </m:sSup>
                    </m:e>
                  </m:nary>
                </m:oMath>
              </m:oMathPara>
            </a14:m>
          </a:p>
          <a:p>
            <a:pPr marL="285750" indent="-285750">
              <a:spcBef>
                <a:spcPts val="500"/>
              </a:spcBef>
              <a:buClr>
                <a:srgbClr val="000000"/>
              </a:buClr>
              <a:buFontTx/>
              <a:defRPr sz="2400">
                <a:solidFill>
                  <a:srgbClr val="000000"/>
                </a:solidFill>
                <a:latin typeface="Arial"/>
                <a:ea typeface="Arial"/>
                <a:cs typeface="Arial"/>
                <a:sym typeface="Arial"/>
              </a:defRPr>
            </a:pPr>
            <a:r>
              <a:t>to the “pseudo-residuals” (deviation from desired scores)</a:t>
            </a:r>
          </a:p>
          <a:p>
            <a:pPr lvl="1" marL="731519" indent="-274319">
              <a:spcBef>
                <a:spcPts val="400"/>
              </a:spcBef>
              <a:buClr>
                <a:srgbClr val="000000"/>
              </a:buClr>
              <a:buFontTx/>
              <a:buChar char="•"/>
              <a:defRPr sz="2000">
                <a:solidFill>
                  <a:srgbClr val="000000"/>
                </a:solidFill>
                <a:latin typeface="Arial"/>
                <a:ea typeface="Arial"/>
                <a:cs typeface="Arial"/>
                <a:sym typeface="Arial"/>
              </a:defRPr>
            </a:pPr>
            <a14:m>
              <m:oMathPara>
                <m:oMathParaPr>
                  <m:jc m:val="left"/>
                </m:oMathParaPr>
                <m:oMath>
                  <m:sSub>
                    <m:e>
                      <m:limUpp>
                        <m:e>
                          <m:r>
                            <a:rPr xmlns:a="http://schemas.openxmlformats.org/drawingml/2006/main" sz="2900" i="1">
                              <a:solidFill>
                                <a:srgbClr val="000000"/>
                              </a:solidFill>
                              <a:latin typeface="Cambria Math" panose="02040503050406030204" pitchFamily="18" charset="0"/>
                            </a:rPr>
                            <m:t>𝑦</m:t>
                          </m:r>
                        </m:e>
                        <m:lim>
                          <m:r>
                            <m:rPr>
                              <m:sty m:val="p"/>
                            </m:rPr>
                            <a:rPr xmlns:a="http://schemas.openxmlformats.org/drawingml/2006/main" sz="2900" i="1">
                              <a:solidFill>
                                <a:srgbClr val="000000"/>
                              </a:solidFill>
                              <a:latin typeface="Cambria Math" panose="02040503050406030204" pitchFamily="18" charset="0"/>
                            </a:rPr>
                            <m:t>~</m:t>
                          </m:r>
                        </m:lim>
                      </m:limUpp>
                    </m:e>
                    <m:sub>
                      <m:r>
                        <a:rPr xmlns:a="http://schemas.openxmlformats.org/drawingml/2006/main" sz="2900" i="1">
                          <a:solidFill>
                            <a:srgbClr val="000000"/>
                          </a:solidFill>
                          <a:latin typeface="Cambria Math" panose="02040503050406030204" pitchFamily="18" charset="0"/>
                        </a:rPr>
                        <m:t>𝑖</m:t>
                      </m:r>
                      <m:r>
                        <a:rPr xmlns:a="http://schemas.openxmlformats.org/drawingml/2006/main" sz="2900" i="1">
                          <a:solidFill>
                            <a:srgbClr val="000000"/>
                          </a:solidFill>
                          <a:latin typeface="Cambria Math" panose="02040503050406030204" pitchFamily="18" charset="0"/>
                        </a:rPr>
                        <m:t>𝑚</m:t>
                      </m:r>
                    </m:sub>
                  </m:sSub>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m:t>
                  </m:r>
                  <m:sSub>
                    <m:e>
                      <m:d>
                        <m:dPr>
                          <m:ctrlPr>
                            <a:rPr xmlns:a="http://schemas.openxmlformats.org/drawingml/2006/main" sz="2900" i="1">
                              <a:solidFill>
                                <a:srgbClr val="000000"/>
                              </a:solidFill>
                              <a:latin typeface="Cambria Math" panose="02040503050406030204" pitchFamily="18" charset="0"/>
                            </a:rPr>
                          </m:ctrlPr>
                          <m:begChr m:val="["/>
                          <m:endChr m:val="]"/>
                        </m:dPr>
                        <m:e>
                          <m:f>
                            <m:fPr>
                              <m:ctrlPr>
                                <a:rPr xmlns:a="http://schemas.openxmlformats.org/drawingml/2006/main" sz="2900" i="1">
                                  <a:solidFill>
                                    <a:srgbClr val="000000"/>
                                  </a:solidFill>
                                  <a:latin typeface="Cambria Math" panose="02040503050406030204" pitchFamily="18" charset="0"/>
                                </a:rPr>
                              </m:ctrlPr>
                              <m:type m:val="bar"/>
                            </m:fPr>
                            <m:num>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𝐿</m:t>
                              </m:r>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𝑦</m:t>
                                  </m:r>
                                </m:e>
                                <m:sub>
                                  <m:r>
                                    <a:rPr xmlns:a="http://schemas.openxmlformats.org/drawingml/2006/main" sz="2900" i="1">
                                      <a:solidFill>
                                        <a:srgbClr val="000000"/>
                                      </a:solidFill>
                                      <a:latin typeface="Cambria Math" panose="02040503050406030204" pitchFamily="18" charset="0"/>
                                    </a:rPr>
                                    <m:t>𝑖</m:t>
                                  </m:r>
                                </m:sub>
                              </m:sSub>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𝐹</m:t>
                              </m:r>
                              <m:d>
                                <m:dPr>
                                  <m:ctrlPr>
                                    <a:rPr xmlns:a="http://schemas.openxmlformats.org/drawingml/2006/main" sz="2900" i="1">
                                      <a:solidFill>
                                        <a:srgbClr val="000000"/>
                                      </a:solidFill>
                                      <a:latin typeface="Cambria Math" panose="02040503050406030204" pitchFamily="18" charset="0"/>
                                    </a:rPr>
                                  </m:ctrlPr>
                                </m:dPr>
                                <m:e>
                                  <m:sSub>
                                    <m:e>
                                      <m:r>
                                        <a:rPr xmlns:a="http://schemas.openxmlformats.org/drawingml/2006/main" sz="2900" i="1">
                                          <a:solidFill>
                                            <a:srgbClr val="000000"/>
                                          </a:solidFill>
                                          <a:latin typeface="Cambria Math" panose="02040503050406030204" pitchFamily="18" charset="0"/>
                                        </a:rPr>
                                        <m:t>𝒙</m:t>
                                      </m:r>
                                    </m:e>
                                    <m:sub>
                                      <m:r>
                                        <a:rPr xmlns:a="http://schemas.openxmlformats.org/drawingml/2006/main" sz="2900" i="1">
                                          <a:solidFill>
                                            <a:srgbClr val="000000"/>
                                          </a:solidFill>
                                          <a:latin typeface="Cambria Math" panose="02040503050406030204" pitchFamily="18" charset="0"/>
                                        </a:rPr>
                                        <m:t>𝒊</m:t>
                                      </m:r>
                                    </m:sub>
                                  </m:sSub>
                                </m:e>
                              </m:d>
                              <m:r>
                                <a:rPr xmlns:a="http://schemas.openxmlformats.org/drawingml/2006/main" sz="2900" i="1">
                                  <a:solidFill>
                                    <a:srgbClr val="000000"/>
                                  </a:solidFill>
                                  <a:latin typeface="Cambria Math" panose="02040503050406030204" pitchFamily="18" charset="0"/>
                                </a:rPr>
                                <m:t>)</m:t>
                              </m:r>
                            </m:num>
                            <m:den>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𝐹</m:t>
                              </m:r>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𝒙</m:t>
                                  </m:r>
                                </m:e>
                                <m:sub>
                                  <m:r>
                                    <a:rPr xmlns:a="http://schemas.openxmlformats.org/drawingml/2006/main" sz="2900" i="1">
                                      <a:solidFill>
                                        <a:srgbClr val="000000"/>
                                      </a:solidFill>
                                      <a:latin typeface="Cambria Math" panose="02040503050406030204" pitchFamily="18" charset="0"/>
                                    </a:rPr>
                                    <m:t>𝑖</m:t>
                                  </m:r>
                                </m:sub>
                              </m:sSub>
                              <m:r>
                                <a:rPr xmlns:a="http://schemas.openxmlformats.org/drawingml/2006/main" sz="2900" i="1">
                                  <a:solidFill>
                                    <a:srgbClr val="000000"/>
                                  </a:solidFill>
                                  <a:latin typeface="Cambria Math" panose="02040503050406030204" pitchFamily="18" charset="0"/>
                                </a:rPr>
                                <m:t>)</m:t>
                              </m:r>
                            </m:den>
                          </m:f>
                        </m:e>
                      </m:d>
                    </m:e>
                    <m:sub>
                      <m:r>
                        <a:rPr xmlns:a="http://schemas.openxmlformats.org/drawingml/2006/main" sz="2900" i="1">
                          <a:solidFill>
                            <a:srgbClr val="000000"/>
                          </a:solidFill>
                          <a:latin typeface="Cambria Math" panose="02040503050406030204" pitchFamily="18" charset="0"/>
                        </a:rPr>
                        <m:t>𝐹</m:t>
                      </m:r>
                      <m:d>
                        <m:dPr>
                          <m:ctrlPr>
                            <a:rPr xmlns:a="http://schemas.openxmlformats.org/drawingml/2006/main" sz="2900" i="1">
                              <a:solidFill>
                                <a:srgbClr val="000000"/>
                              </a:solidFill>
                              <a:latin typeface="Cambria Math" panose="02040503050406030204" pitchFamily="18" charset="0"/>
                            </a:rPr>
                          </m:ctrlPr>
                        </m:dPr>
                        <m:e>
                          <m:r>
                            <a:rPr xmlns:a="http://schemas.openxmlformats.org/drawingml/2006/main" sz="2900" i="1">
                              <a:solidFill>
                                <a:srgbClr val="000000"/>
                              </a:solidFill>
                              <a:latin typeface="Cambria Math" panose="02040503050406030204" pitchFamily="18" charset="0"/>
                            </a:rPr>
                            <m:t>𝒙</m:t>
                          </m:r>
                        </m:e>
                      </m:d>
                      <m:r>
                        <a:rPr xmlns:a="http://schemas.openxmlformats.org/drawingml/2006/main" sz="2900" i="1">
                          <a:solidFill>
                            <a:srgbClr val="000000"/>
                          </a:solidFill>
                          <a:latin typeface="Cambria Math" panose="02040503050406030204" pitchFamily="18" charset="0"/>
                        </a:rPr>
                        <m:t>=</m:t>
                      </m:r>
                      <m:sSub>
                        <m:e>
                          <m:r>
                            <a:rPr xmlns:a="http://schemas.openxmlformats.org/drawingml/2006/main" sz="2900" i="1">
                              <a:solidFill>
                                <a:srgbClr val="000000"/>
                              </a:solidFill>
                              <a:latin typeface="Cambria Math" panose="02040503050406030204" pitchFamily="18" charset="0"/>
                            </a:rPr>
                            <m:t>𝐹</m:t>
                          </m:r>
                        </m:e>
                        <m:sub>
                          <m:r>
                            <a:rPr xmlns:a="http://schemas.openxmlformats.org/drawingml/2006/main" sz="2900" i="1">
                              <a:solidFill>
                                <a:srgbClr val="000000"/>
                              </a:solidFill>
                              <a:latin typeface="Cambria Math" panose="02040503050406030204" pitchFamily="18" charset="0"/>
                            </a:rPr>
                            <m:t>𝑚</m:t>
                          </m:r>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1</m:t>
                          </m:r>
                        </m:sub>
                      </m:sSub>
                      <m:r>
                        <a:rPr xmlns:a="http://schemas.openxmlformats.org/drawingml/2006/main" sz="2900" i="1">
                          <a:solidFill>
                            <a:srgbClr val="000000"/>
                          </a:solidFill>
                          <a:latin typeface="Cambria Math" panose="02040503050406030204" pitchFamily="18" charset="0"/>
                        </a:rPr>
                        <m:t>(</m:t>
                      </m:r>
                      <m:r>
                        <a:rPr xmlns:a="http://schemas.openxmlformats.org/drawingml/2006/main" sz="2900" i="1">
                          <a:solidFill>
                            <a:srgbClr val="000000"/>
                          </a:solidFill>
                          <a:latin typeface="Cambria Math" panose="02040503050406030204" pitchFamily="18" charset="0"/>
                        </a:rPr>
                        <m:t>𝒙</m:t>
                      </m:r>
                      <m:r>
                        <a:rPr xmlns:a="http://schemas.openxmlformats.org/drawingml/2006/main" sz="2900" i="1">
                          <a:solidFill>
                            <a:srgbClr val="000000"/>
                          </a:solidFill>
                          <a:latin typeface="Cambria Math" panose="02040503050406030204" pitchFamily="18" charset="0"/>
                        </a:rPr>
                        <m:t>)</m:t>
                      </m:r>
                    </m:sub>
                  </m:sSub>
                </m:oMath>
              </m:oMathPara>
            </a14:m>
            <a:endParaRPr sz="2400"/>
          </a:p>
          <a:p>
            <a:pPr marL="274319" indent="-274319">
              <a:spcBef>
                <a:spcPts val="400"/>
              </a:spcBef>
              <a:buClr>
                <a:srgbClr val="000000"/>
              </a:buClr>
              <a:buFontTx/>
              <a:defRPr sz="2000">
                <a:solidFill>
                  <a:srgbClr val="000000"/>
                </a:solidFill>
                <a:latin typeface="Arial"/>
                <a:ea typeface="Arial"/>
                <a:cs typeface="Arial"/>
                <a:sym typeface="Arial"/>
              </a:defRPr>
            </a:pPr>
            <a:r>
              <a:rPr sz="2400"/>
              <a:t>The name “gradient boosting” is because the gradient is equal to residual, i.e., we are using the gradient to improve the model</a:t>
            </a:r>
            <a:endParaRPr sz="2400"/>
          </a:p>
          <a:p>
            <a:pPr marL="274319" indent="-274319">
              <a:spcBef>
                <a:spcPts val="400"/>
              </a:spcBef>
              <a:buClr>
                <a:srgbClr val="000000"/>
              </a:buClr>
              <a:buFontTx/>
              <a:defRPr sz="2000">
                <a:solidFill>
                  <a:srgbClr val="000000"/>
                </a:solidFill>
                <a:latin typeface="Arial"/>
                <a:ea typeface="Arial"/>
                <a:cs typeface="Arial"/>
                <a:sym typeface="Arial"/>
              </a:defRPr>
            </a:pPr>
            <a:r>
              <a:rPr sz="2400"/>
              <a:t>Each h function is a small tree, e.g., a stump with depth = 1</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Gradient boosting regression tree exampl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Gradient boosting regression tree example</a:t>
            </a:r>
          </a:p>
        </p:txBody>
      </p:sp>
      <p:sp>
        <p:nvSpPr>
          <p:cNvPr id="52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23" name="In the first iteration, predict a constant value that minimizes the loss: f0(x) = mean value"/>
          <p:cNvSpPr txBox="1"/>
          <p:nvPr>
            <p:ph type="body" idx="4294967295"/>
          </p:nvPr>
        </p:nvSpPr>
        <p:spPr>
          <a:xfrm>
            <a:off x="631530" y="1544531"/>
            <a:ext cx="9887975" cy="4994590"/>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In the first iteration, predict a constant value that minimizes the loss: f0(x) = mean value</a:t>
            </a:r>
          </a:p>
        </p:txBody>
      </p:sp>
      <p:sp>
        <p:nvSpPr>
          <p:cNvPr id="524"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pic>
        <p:nvPicPr>
          <p:cNvPr id="525" name="Image" descr="Image"/>
          <p:cNvPicPr>
            <a:picLocks noChangeAspect="1"/>
          </p:cNvPicPr>
          <p:nvPr/>
        </p:nvPicPr>
        <p:blipFill>
          <a:blip r:embed="rId3">
            <a:extLst/>
          </a:blip>
          <a:stretch>
            <a:fillRect/>
          </a:stretch>
        </p:blipFill>
        <p:spPr>
          <a:xfrm>
            <a:off x="2118302" y="2514677"/>
            <a:ext cx="3692135" cy="3582018"/>
          </a:xfrm>
          <a:prstGeom prst="rect">
            <a:avLst/>
          </a:prstGeom>
          <a:ln w="12700">
            <a:miter lim="400000"/>
          </a:ln>
        </p:spPr>
      </p:pic>
      <p:sp>
        <p:nvSpPr>
          <p:cNvPr id="526" name="Oval"/>
          <p:cNvSpPr/>
          <p:nvPr/>
        </p:nvSpPr>
        <p:spPr>
          <a:xfrm>
            <a:off x="8118786" y="2705052"/>
            <a:ext cx="1580119" cy="757288"/>
          </a:xfrm>
          <a:prstGeom prst="ellipse">
            <a:avLst/>
          </a:prstGeom>
          <a:ln w="25400">
            <a:solidFill>
              <a:schemeClr val="accent1"/>
            </a:solidFill>
          </a:ln>
        </p:spPr>
        <p:txBody>
          <a:bodyPr lIns="45718" tIns="45718" rIns="45718" bIns="45718" anchor="ctr"/>
          <a:lstStyle/>
          <a:p>
            <a:pPr/>
          </a:p>
        </p:txBody>
      </p:sp>
      <p:sp>
        <p:nvSpPr>
          <p:cNvPr id="527" name="f0(x)"/>
          <p:cNvSpPr txBox="1"/>
          <p:nvPr/>
        </p:nvSpPr>
        <p:spPr>
          <a:xfrm>
            <a:off x="8628176" y="2908366"/>
            <a:ext cx="5613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f0(x)</a:t>
            </a:r>
          </a:p>
        </p:txBody>
      </p:sp>
      <p:sp>
        <p:nvSpPr>
          <p:cNvPr id="528" name="2.471"/>
          <p:cNvSpPr txBox="1"/>
          <p:nvPr/>
        </p:nvSpPr>
        <p:spPr>
          <a:xfrm>
            <a:off x="8422985" y="4608612"/>
            <a:ext cx="67619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2.471</a:t>
            </a:r>
          </a:p>
        </p:txBody>
      </p:sp>
      <p:pic>
        <p:nvPicPr>
          <p:cNvPr id="529" name="latex-image-1.pdf" descr="latex-image-1.pdf"/>
          <p:cNvPicPr>
            <a:picLocks noChangeAspect="1"/>
          </p:cNvPicPr>
          <p:nvPr/>
        </p:nvPicPr>
        <p:blipFill>
          <a:blip r:embed="rId4">
            <a:extLst/>
          </a:blip>
          <a:stretch>
            <a:fillRect/>
          </a:stretch>
        </p:blipFill>
        <p:spPr>
          <a:xfrm>
            <a:off x="7722351" y="3722237"/>
            <a:ext cx="2633408" cy="639178"/>
          </a:xfrm>
          <a:prstGeom prst="rect">
            <a:avLst/>
          </a:prstGeom>
          <a:ln w="12700">
            <a:miter lim="400000"/>
          </a:ln>
        </p:spPr>
      </p:pic>
      <p:pic>
        <p:nvPicPr>
          <p:cNvPr id="530" name="latex-image-1.pdf" descr="latex-image-1.pdf"/>
          <p:cNvPicPr>
            <a:picLocks noChangeAspect="1"/>
          </p:cNvPicPr>
          <p:nvPr/>
        </p:nvPicPr>
        <p:blipFill>
          <a:blip r:embed="rId5">
            <a:extLst/>
          </a:blip>
          <a:stretch>
            <a:fillRect/>
          </a:stretch>
        </p:blipFill>
        <p:spPr>
          <a:xfrm>
            <a:off x="7869159" y="4728075"/>
            <a:ext cx="472992" cy="141069"/>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Gradient boosting regression tree example"/>
          <p:cNvSpPr txBox="1"/>
          <p:nvPr>
            <p:ph type="title" idx="4294967295"/>
          </p:nvPr>
        </p:nvSpPr>
        <p:spPr>
          <a:xfrm>
            <a:off x="386860" y="528637"/>
            <a:ext cx="8330935" cy="820816"/>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Gradient boosting regression tree example</a:t>
            </a:r>
          </a:p>
        </p:txBody>
      </p:sp>
      <p:sp>
        <p:nvSpPr>
          <p:cNvPr id="53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36" name="After the first iteration, update each value as the new residual (subtracting 2.471), then train a regression tree to minimize the loss"/>
          <p:cNvSpPr txBox="1"/>
          <p:nvPr>
            <p:ph type="body" sz="half" idx="4294967295"/>
          </p:nvPr>
        </p:nvSpPr>
        <p:spPr>
          <a:xfrm>
            <a:off x="631530" y="1544531"/>
            <a:ext cx="10462081" cy="3026821"/>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After the first iteration, update each value as the new residual (subtracting 2.471), then train a regression tree to minimize the loss</a:t>
            </a:r>
          </a:p>
        </p:txBody>
      </p:sp>
      <p:sp>
        <p:nvSpPr>
          <p:cNvPr id="537"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sp>
        <p:nvSpPr>
          <p:cNvPr id="538" name="Oval"/>
          <p:cNvSpPr/>
          <p:nvPr/>
        </p:nvSpPr>
        <p:spPr>
          <a:xfrm>
            <a:off x="5644115" y="2679298"/>
            <a:ext cx="1580120" cy="757288"/>
          </a:xfrm>
          <a:prstGeom prst="ellipse">
            <a:avLst/>
          </a:prstGeom>
          <a:ln w="25400">
            <a:solidFill>
              <a:schemeClr val="accent1"/>
            </a:solidFill>
          </a:ln>
        </p:spPr>
        <p:txBody>
          <a:bodyPr lIns="45718" tIns="45718" rIns="45718" bIns="45718" anchor="ctr"/>
          <a:lstStyle/>
          <a:p>
            <a:pPr/>
          </a:p>
        </p:txBody>
      </p:sp>
      <p:sp>
        <p:nvSpPr>
          <p:cNvPr id="539" name="f0(x)"/>
          <p:cNvSpPr txBox="1"/>
          <p:nvPr/>
        </p:nvSpPr>
        <p:spPr>
          <a:xfrm>
            <a:off x="6153505" y="2824472"/>
            <a:ext cx="5613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f0(x)</a:t>
            </a:r>
          </a:p>
        </p:txBody>
      </p:sp>
      <p:sp>
        <p:nvSpPr>
          <p:cNvPr id="540" name="2.471"/>
          <p:cNvSpPr txBox="1"/>
          <p:nvPr/>
        </p:nvSpPr>
        <p:spPr>
          <a:xfrm>
            <a:off x="6223213" y="3840742"/>
            <a:ext cx="67619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2.471</a:t>
            </a:r>
          </a:p>
        </p:txBody>
      </p:sp>
      <p:pic>
        <p:nvPicPr>
          <p:cNvPr id="541" name="Image" descr="Image"/>
          <p:cNvPicPr>
            <a:picLocks noChangeAspect="1"/>
          </p:cNvPicPr>
          <p:nvPr/>
        </p:nvPicPr>
        <p:blipFill>
          <a:blip r:embed="rId3">
            <a:extLst/>
          </a:blip>
          <a:stretch>
            <a:fillRect/>
          </a:stretch>
        </p:blipFill>
        <p:spPr>
          <a:xfrm>
            <a:off x="1464776" y="2242716"/>
            <a:ext cx="4011912" cy="4022995"/>
          </a:xfrm>
          <a:prstGeom prst="rect">
            <a:avLst/>
          </a:prstGeom>
          <a:ln w="12700">
            <a:miter lim="400000"/>
          </a:ln>
        </p:spPr>
      </p:pic>
      <p:sp>
        <p:nvSpPr>
          <p:cNvPr id="542" name="Oval"/>
          <p:cNvSpPr/>
          <p:nvPr/>
        </p:nvSpPr>
        <p:spPr>
          <a:xfrm>
            <a:off x="8847387" y="2679037"/>
            <a:ext cx="1580119" cy="757288"/>
          </a:xfrm>
          <a:prstGeom prst="ellipse">
            <a:avLst/>
          </a:prstGeom>
          <a:ln w="25400">
            <a:solidFill>
              <a:schemeClr val="accent1"/>
            </a:solidFill>
          </a:ln>
        </p:spPr>
        <p:txBody>
          <a:bodyPr lIns="45718" tIns="45718" rIns="45718" bIns="45718" anchor="ctr"/>
          <a:lstStyle/>
          <a:p>
            <a:pPr/>
          </a:p>
        </p:txBody>
      </p:sp>
      <p:sp>
        <p:nvSpPr>
          <p:cNvPr id="543" name="f1(x)"/>
          <p:cNvSpPr txBox="1"/>
          <p:nvPr/>
        </p:nvSpPr>
        <p:spPr>
          <a:xfrm>
            <a:off x="9356777" y="2069662"/>
            <a:ext cx="5613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f1(x)</a:t>
            </a:r>
          </a:p>
        </p:txBody>
      </p:sp>
      <p:sp>
        <p:nvSpPr>
          <p:cNvPr id="544" name="Line"/>
          <p:cNvSpPr/>
          <p:nvPr/>
        </p:nvSpPr>
        <p:spPr>
          <a:xfrm>
            <a:off x="9815678" y="3450432"/>
            <a:ext cx="1026740" cy="447306"/>
          </a:xfrm>
          <a:prstGeom prst="line">
            <a:avLst/>
          </a:prstGeom>
          <a:ln w="25400">
            <a:solidFill>
              <a:schemeClr val="accent1"/>
            </a:solidFill>
            <a:tailEnd type="triangle"/>
          </a:ln>
        </p:spPr>
        <p:txBody>
          <a:bodyPr lIns="45718" tIns="45718" rIns="45718" bIns="45718"/>
          <a:lstStyle/>
          <a:p>
            <a:pPr/>
          </a:p>
        </p:txBody>
      </p:sp>
      <p:sp>
        <p:nvSpPr>
          <p:cNvPr id="545" name="Line"/>
          <p:cNvSpPr/>
          <p:nvPr/>
        </p:nvSpPr>
        <p:spPr>
          <a:xfrm flipH="1">
            <a:off x="8657777" y="3450432"/>
            <a:ext cx="852171" cy="461369"/>
          </a:xfrm>
          <a:prstGeom prst="line">
            <a:avLst/>
          </a:prstGeom>
          <a:ln w="25400">
            <a:solidFill>
              <a:schemeClr val="accent1"/>
            </a:solidFill>
            <a:tailEnd type="triangle"/>
          </a:ln>
        </p:spPr>
        <p:txBody>
          <a:bodyPr lIns="45718" tIns="45718" rIns="45718" bIns="45718"/>
          <a:lstStyle/>
          <a:p>
            <a:pPr/>
          </a:p>
        </p:txBody>
      </p:sp>
      <p:sp>
        <p:nvSpPr>
          <p:cNvPr id="546" name="Oval"/>
          <p:cNvSpPr/>
          <p:nvPr/>
        </p:nvSpPr>
        <p:spPr>
          <a:xfrm>
            <a:off x="7876382" y="3939476"/>
            <a:ext cx="1580119" cy="757288"/>
          </a:xfrm>
          <a:prstGeom prst="ellipse">
            <a:avLst/>
          </a:prstGeom>
          <a:ln w="25400">
            <a:solidFill>
              <a:schemeClr val="accent1"/>
            </a:solidFill>
          </a:ln>
        </p:spPr>
        <p:txBody>
          <a:bodyPr lIns="45718" tIns="45718" rIns="45718" bIns="45718" anchor="ctr"/>
          <a:lstStyle/>
          <a:p>
            <a:pPr/>
          </a:p>
        </p:txBody>
      </p:sp>
      <p:sp>
        <p:nvSpPr>
          <p:cNvPr id="547" name="x1 &lt; v1"/>
          <p:cNvSpPr txBox="1"/>
          <p:nvPr/>
        </p:nvSpPr>
        <p:spPr>
          <a:xfrm>
            <a:off x="9213679" y="2882351"/>
            <a:ext cx="84753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x1 &lt; v1</a:t>
            </a:r>
          </a:p>
        </p:txBody>
      </p:sp>
      <p:sp>
        <p:nvSpPr>
          <p:cNvPr id="548" name="-1.027"/>
          <p:cNvSpPr txBox="1"/>
          <p:nvPr/>
        </p:nvSpPr>
        <p:spPr>
          <a:xfrm>
            <a:off x="8242674" y="4142790"/>
            <a:ext cx="75232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-1.027</a:t>
            </a:r>
          </a:p>
        </p:txBody>
      </p:sp>
      <p:sp>
        <p:nvSpPr>
          <p:cNvPr id="549" name="Oval"/>
          <p:cNvSpPr/>
          <p:nvPr/>
        </p:nvSpPr>
        <p:spPr>
          <a:xfrm>
            <a:off x="10040382" y="3931988"/>
            <a:ext cx="1580119" cy="757288"/>
          </a:xfrm>
          <a:prstGeom prst="ellipse">
            <a:avLst/>
          </a:prstGeom>
          <a:ln w="25400">
            <a:solidFill>
              <a:schemeClr val="accent1"/>
            </a:solidFill>
          </a:ln>
        </p:spPr>
        <p:txBody>
          <a:bodyPr lIns="45718" tIns="45718" rIns="45718" bIns="45718" anchor="ctr"/>
          <a:lstStyle/>
          <a:p>
            <a:pPr/>
          </a:p>
        </p:txBody>
      </p:sp>
      <p:sp>
        <p:nvSpPr>
          <p:cNvPr id="550" name="1.154"/>
          <p:cNvSpPr txBox="1"/>
          <p:nvPr/>
        </p:nvSpPr>
        <p:spPr>
          <a:xfrm>
            <a:off x="10406674" y="4135302"/>
            <a:ext cx="67619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1.154</a:t>
            </a:r>
          </a:p>
        </p:txBody>
      </p:sp>
      <p:sp>
        <p:nvSpPr>
          <p:cNvPr id="551" name="Line"/>
          <p:cNvSpPr/>
          <p:nvPr/>
        </p:nvSpPr>
        <p:spPr>
          <a:xfrm flipV="1">
            <a:off x="2554420" y="3349092"/>
            <a:ext cx="109017" cy="109016"/>
          </a:xfrm>
          <a:prstGeom prst="line">
            <a:avLst/>
          </a:prstGeom>
          <a:ln w="25400">
            <a:solidFill>
              <a:srgbClr val="FF2600"/>
            </a:solidFill>
          </a:ln>
        </p:spPr>
        <p:txBody>
          <a:bodyPr lIns="45718" tIns="45718" rIns="45718" bIns="45718"/>
          <a:lstStyle/>
          <a:p>
            <a:pPr/>
          </a:p>
        </p:txBody>
      </p:sp>
      <p:sp>
        <p:nvSpPr>
          <p:cNvPr id="552" name="Line"/>
          <p:cNvSpPr/>
          <p:nvPr/>
        </p:nvSpPr>
        <p:spPr>
          <a:xfrm flipV="1">
            <a:off x="2955835" y="3106688"/>
            <a:ext cx="109016" cy="109016"/>
          </a:xfrm>
          <a:prstGeom prst="line">
            <a:avLst/>
          </a:prstGeom>
          <a:ln w="25400">
            <a:solidFill>
              <a:srgbClr val="FF2600"/>
            </a:solidFill>
          </a:ln>
        </p:spPr>
        <p:txBody>
          <a:bodyPr lIns="45718" tIns="45718" rIns="45718" bIns="45718"/>
          <a:lstStyle/>
          <a:p>
            <a:pPr/>
          </a:p>
        </p:txBody>
      </p:sp>
      <p:sp>
        <p:nvSpPr>
          <p:cNvPr id="553" name="Line"/>
          <p:cNvSpPr/>
          <p:nvPr/>
        </p:nvSpPr>
        <p:spPr>
          <a:xfrm flipV="1">
            <a:off x="3726654" y="3349092"/>
            <a:ext cx="109016" cy="109016"/>
          </a:xfrm>
          <a:prstGeom prst="line">
            <a:avLst/>
          </a:prstGeom>
          <a:ln w="25400">
            <a:solidFill>
              <a:srgbClr val="FF2600"/>
            </a:solidFill>
          </a:ln>
        </p:spPr>
        <p:txBody>
          <a:bodyPr lIns="45718" tIns="45718" rIns="45718" bIns="45718"/>
          <a:lstStyle/>
          <a:p>
            <a:pPr/>
          </a:p>
        </p:txBody>
      </p:sp>
      <p:sp>
        <p:nvSpPr>
          <p:cNvPr id="554" name="Line"/>
          <p:cNvSpPr/>
          <p:nvPr/>
        </p:nvSpPr>
        <p:spPr>
          <a:xfrm flipV="1">
            <a:off x="4307493" y="2945294"/>
            <a:ext cx="109016" cy="109016"/>
          </a:xfrm>
          <a:prstGeom prst="line">
            <a:avLst/>
          </a:prstGeom>
          <a:ln w="25400">
            <a:solidFill>
              <a:srgbClr val="FF2600"/>
            </a:solidFill>
          </a:ln>
        </p:spPr>
        <p:txBody>
          <a:bodyPr lIns="45718" tIns="45718" rIns="45718" bIns="45718"/>
          <a:lstStyle/>
          <a:p>
            <a:pPr/>
          </a:p>
        </p:txBody>
      </p:sp>
      <p:sp>
        <p:nvSpPr>
          <p:cNvPr id="555" name="Line"/>
          <p:cNvSpPr/>
          <p:nvPr/>
        </p:nvSpPr>
        <p:spPr>
          <a:xfrm flipV="1">
            <a:off x="4497819" y="3779439"/>
            <a:ext cx="109017" cy="109017"/>
          </a:xfrm>
          <a:prstGeom prst="line">
            <a:avLst/>
          </a:prstGeom>
          <a:ln w="25400">
            <a:solidFill>
              <a:srgbClr val="FF2600"/>
            </a:solidFill>
          </a:ln>
        </p:spPr>
        <p:txBody>
          <a:bodyPr lIns="45718" tIns="45718" rIns="45718" bIns="45718"/>
          <a:lstStyle/>
          <a:p>
            <a:pPr/>
          </a:p>
        </p:txBody>
      </p:sp>
      <p:sp>
        <p:nvSpPr>
          <p:cNvPr id="556" name="Line"/>
          <p:cNvSpPr/>
          <p:nvPr/>
        </p:nvSpPr>
        <p:spPr>
          <a:xfrm flipV="1">
            <a:off x="3909861" y="4117527"/>
            <a:ext cx="109016" cy="109017"/>
          </a:xfrm>
          <a:prstGeom prst="line">
            <a:avLst/>
          </a:prstGeom>
          <a:ln w="25400">
            <a:solidFill>
              <a:srgbClr val="FF2600"/>
            </a:solidFill>
          </a:ln>
        </p:spPr>
        <p:txBody>
          <a:bodyPr lIns="45718" tIns="45718" rIns="45718" bIns="45718"/>
          <a:lstStyle/>
          <a:p>
            <a:pPr/>
          </a:p>
        </p:txBody>
      </p:sp>
      <p:sp>
        <p:nvSpPr>
          <p:cNvPr id="557" name="Line"/>
          <p:cNvSpPr/>
          <p:nvPr/>
        </p:nvSpPr>
        <p:spPr>
          <a:xfrm flipV="1">
            <a:off x="4307493" y="4339170"/>
            <a:ext cx="109016" cy="109016"/>
          </a:xfrm>
          <a:prstGeom prst="line">
            <a:avLst/>
          </a:prstGeom>
          <a:ln w="25400">
            <a:solidFill>
              <a:srgbClr val="FF2600"/>
            </a:solidFill>
          </a:ln>
        </p:spPr>
        <p:txBody>
          <a:bodyPr lIns="45718" tIns="45718" rIns="45718" bIns="45718"/>
          <a:lstStyle/>
          <a:p>
            <a:pPr/>
          </a:p>
        </p:txBody>
      </p:sp>
      <p:sp>
        <p:nvSpPr>
          <p:cNvPr id="558" name="Line"/>
          <p:cNvSpPr/>
          <p:nvPr/>
        </p:nvSpPr>
        <p:spPr>
          <a:xfrm flipV="1">
            <a:off x="4497819" y="5109989"/>
            <a:ext cx="109017" cy="109016"/>
          </a:xfrm>
          <a:prstGeom prst="line">
            <a:avLst/>
          </a:prstGeom>
          <a:ln w="25400">
            <a:solidFill>
              <a:srgbClr val="FF2600"/>
            </a:solidFill>
          </a:ln>
        </p:spPr>
        <p:txBody>
          <a:bodyPr lIns="45718" tIns="45718" rIns="45718" bIns="45718"/>
          <a:lstStyle/>
          <a:p>
            <a:pPr/>
          </a:p>
        </p:txBody>
      </p:sp>
      <p:sp>
        <p:nvSpPr>
          <p:cNvPr id="559" name="Line"/>
          <p:cNvSpPr/>
          <p:nvPr/>
        </p:nvSpPr>
        <p:spPr>
          <a:xfrm flipV="1">
            <a:off x="4139317" y="5500849"/>
            <a:ext cx="109016" cy="109016"/>
          </a:xfrm>
          <a:prstGeom prst="line">
            <a:avLst/>
          </a:prstGeom>
          <a:ln w="25400">
            <a:solidFill>
              <a:srgbClr val="FF2600"/>
            </a:solidFill>
          </a:ln>
        </p:spPr>
        <p:txBody>
          <a:bodyPr lIns="45718" tIns="45718" rIns="45718" bIns="45718"/>
          <a:lstStyle/>
          <a:p>
            <a:pPr/>
          </a:p>
        </p:txBody>
      </p:sp>
      <p:sp>
        <p:nvSpPr>
          <p:cNvPr id="560" name="Line"/>
          <p:cNvSpPr/>
          <p:nvPr/>
        </p:nvSpPr>
        <p:spPr>
          <a:xfrm flipV="1">
            <a:off x="3590835" y="4730725"/>
            <a:ext cx="109016" cy="109016"/>
          </a:xfrm>
          <a:prstGeom prst="line">
            <a:avLst/>
          </a:prstGeom>
          <a:ln w="25400">
            <a:solidFill>
              <a:srgbClr val="FF2600"/>
            </a:solidFill>
          </a:ln>
        </p:spPr>
        <p:txBody>
          <a:bodyPr lIns="45718" tIns="45718" rIns="45718" bIns="45718"/>
          <a:lstStyle/>
          <a:p>
            <a:pPr/>
          </a:p>
        </p:txBody>
      </p:sp>
      <p:sp>
        <p:nvSpPr>
          <p:cNvPr id="561" name="Line"/>
          <p:cNvSpPr/>
          <p:nvPr/>
        </p:nvSpPr>
        <p:spPr>
          <a:xfrm flipV="1">
            <a:off x="3139843" y="3936164"/>
            <a:ext cx="109016" cy="109016"/>
          </a:xfrm>
          <a:prstGeom prst="line">
            <a:avLst/>
          </a:prstGeom>
          <a:ln w="25400">
            <a:solidFill>
              <a:srgbClr val="FF2600"/>
            </a:solidFill>
          </a:ln>
        </p:spPr>
        <p:txBody>
          <a:bodyPr lIns="45718" tIns="45718" rIns="45718" bIns="45718"/>
          <a:lstStyle/>
          <a:p>
            <a:pPr/>
          </a:p>
        </p:txBody>
      </p:sp>
      <p:sp>
        <p:nvSpPr>
          <p:cNvPr id="562" name="Line"/>
          <p:cNvSpPr/>
          <p:nvPr/>
        </p:nvSpPr>
        <p:spPr>
          <a:xfrm flipV="1">
            <a:off x="2554420" y="3741339"/>
            <a:ext cx="109017" cy="109017"/>
          </a:xfrm>
          <a:prstGeom prst="line">
            <a:avLst/>
          </a:prstGeom>
          <a:ln w="25400">
            <a:solidFill>
              <a:srgbClr val="FF2600"/>
            </a:solidFill>
          </a:ln>
        </p:spPr>
        <p:txBody>
          <a:bodyPr lIns="45718" tIns="45718" rIns="45718" bIns="45718"/>
          <a:lstStyle/>
          <a:p>
            <a:pPr/>
          </a:p>
        </p:txBody>
      </p:sp>
      <p:sp>
        <p:nvSpPr>
          <p:cNvPr id="563" name="Line"/>
          <p:cNvSpPr/>
          <p:nvPr/>
        </p:nvSpPr>
        <p:spPr>
          <a:xfrm flipV="1">
            <a:off x="2343679" y="4117527"/>
            <a:ext cx="109017" cy="109017"/>
          </a:xfrm>
          <a:prstGeom prst="line">
            <a:avLst/>
          </a:prstGeom>
          <a:ln w="25400">
            <a:solidFill>
              <a:srgbClr val="FF2600"/>
            </a:solidFill>
          </a:ln>
        </p:spPr>
        <p:txBody>
          <a:bodyPr lIns="45718" tIns="45718" rIns="45718" bIns="45718"/>
          <a:lstStyle/>
          <a:p>
            <a:pPr/>
          </a:p>
        </p:txBody>
      </p:sp>
      <p:sp>
        <p:nvSpPr>
          <p:cNvPr id="564" name="Line"/>
          <p:cNvSpPr/>
          <p:nvPr/>
        </p:nvSpPr>
        <p:spPr>
          <a:xfrm flipV="1">
            <a:off x="2776757" y="4730725"/>
            <a:ext cx="109016" cy="109016"/>
          </a:xfrm>
          <a:prstGeom prst="line">
            <a:avLst/>
          </a:prstGeom>
          <a:ln w="25400">
            <a:solidFill>
              <a:srgbClr val="FF2600"/>
            </a:solidFill>
          </a:ln>
        </p:spPr>
        <p:txBody>
          <a:bodyPr lIns="45718" tIns="45718" rIns="45718" bIns="45718"/>
          <a:lstStyle/>
          <a:p>
            <a:pPr/>
          </a:p>
        </p:txBody>
      </p:sp>
      <p:sp>
        <p:nvSpPr>
          <p:cNvPr id="565" name="Line"/>
          <p:cNvSpPr/>
          <p:nvPr/>
        </p:nvSpPr>
        <p:spPr>
          <a:xfrm flipV="1">
            <a:off x="3139843" y="4921051"/>
            <a:ext cx="109016" cy="109016"/>
          </a:xfrm>
          <a:prstGeom prst="line">
            <a:avLst/>
          </a:prstGeom>
          <a:ln w="25400">
            <a:solidFill>
              <a:srgbClr val="FF2600"/>
            </a:solidFill>
          </a:ln>
        </p:spPr>
        <p:txBody>
          <a:bodyPr lIns="45718" tIns="45718" rIns="45718" bIns="45718"/>
          <a:lstStyle/>
          <a:p>
            <a:pPr/>
          </a:p>
        </p:txBody>
      </p:sp>
      <p:sp>
        <p:nvSpPr>
          <p:cNvPr id="566" name="Line"/>
          <p:cNvSpPr/>
          <p:nvPr/>
        </p:nvSpPr>
        <p:spPr>
          <a:xfrm flipV="1">
            <a:off x="2554420" y="5280248"/>
            <a:ext cx="109017" cy="109016"/>
          </a:xfrm>
          <a:prstGeom prst="line">
            <a:avLst/>
          </a:prstGeom>
          <a:ln w="25400">
            <a:solidFill>
              <a:srgbClr val="FF2600"/>
            </a:solidFill>
          </a:ln>
        </p:spPr>
        <p:txBody>
          <a:bodyPr lIns="45718" tIns="45718" rIns="45718" bIns="45718"/>
          <a:lstStyle/>
          <a:p>
            <a:pPr/>
          </a:p>
        </p:txBody>
      </p:sp>
      <p:sp>
        <p:nvSpPr>
          <p:cNvPr id="567" name="Line"/>
          <p:cNvSpPr/>
          <p:nvPr/>
        </p:nvSpPr>
        <p:spPr>
          <a:xfrm flipV="1">
            <a:off x="2343679" y="4921051"/>
            <a:ext cx="109017" cy="109016"/>
          </a:xfrm>
          <a:prstGeom prst="line">
            <a:avLst/>
          </a:prstGeom>
          <a:ln w="25400">
            <a:solidFill>
              <a:srgbClr val="FF2600"/>
            </a:solidFill>
          </a:ln>
        </p:spPr>
        <p:txBody>
          <a:bodyPr lIns="45718" tIns="45718" rIns="45718" bIns="45718"/>
          <a:lstStyle/>
          <a:p>
            <a:pPr/>
          </a:p>
        </p:txBody>
      </p:sp>
      <p:pic>
        <p:nvPicPr>
          <p:cNvPr id="568" name="latex-image-1.pdf" descr="latex-image-1.pdf"/>
          <p:cNvPicPr>
            <a:picLocks noChangeAspect="1"/>
          </p:cNvPicPr>
          <p:nvPr/>
        </p:nvPicPr>
        <p:blipFill>
          <a:blip r:embed="rId4">
            <a:extLst/>
          </a:blip>
          <a:stretch>
            <a:fillRect/>
          </a:stretch>
        </p:blipFill>
        <p:spPr>
          <a:xfrm>
            <a:off x="7301617" y="4878736"/>
            <a:ext cx="1960020" cy="561611"/>
          </a:xfrm>
          <a:prstGeom prst="rect">
            <a:avLst/>
          </a:prstGeom>
          <a:ln w="12700">
            <a:miter lim="400000"/>
          </a:ln>
        </p:spPr>
      </p:pic>
      <p:pic>
        <p:nvPicPr>
          <p:cNvPr id="569" name="latex-image-1.pdf" descr="latex-image-1.pdf"/>
          <p:cNvPicPr>
            <a:picLocks noChangeAspect="1"/>
          </p:cNvPicPr>
          <p:nvPr/>
        </p:nvPicPr>
        <p:blipFill>
          <a:blip r:embed="rId5">
            <a:extLst/>
          </a:blip>
          <a:stretch>
            <a:fillRect/>
          </a:stretch>
        </p:blipFill>
        <p:spPr>
          <a:xfrm>
            <a:off x="5874105" y="5732483"/>
            <a:ext cx="2442978" cy="189605"/>
          </a:xfrm>
          <a:prstGeom prst="rect">
            <a:avLst/>
          </a:prstGeom>
          <a:ln w="12700">
            <a:miter lim="400000"/>
          </a:ln>
        </p:spPr>
      </p:pic>
      <p:pic>
        <p:nvPicPr>
          <p:cNvPr id="570" name="latex-image-1.pdf" descr="latex-image-1.pdf"/>
          <p:cNvPicPr>
            <a:picLocks noChangeAspect="1"/>
          </p:cNvPicPr>
          <p:nvPr/>
        </p:nvPicPr>
        <p:blipFill>
          <a:blip r:embed="rId6">
            <a:extLst/>
          </a:blip>
          <a:stretch>
            <a:fillRect/>
          </a:stretch>
        </p:blipFill>
        <p:spPr>
          <a:xfrm>
            <a:off x="5909125" y="6058876"/>
            <a:ext cx="2407958" cy="201865"/>
          </a:xfrm>
          <a:prstGeom prst="rect">
            <a:avLst/>
          </a:prstGeom>
          <a:ln w="12700">
            <a:miter lim="400000"/>
          </a:ln>
        </p:spPr>
      </p:pic>
      <p:pic>
        <p:nvPicPr>
          <p:cNvPr id="571" name="latex-image-1.pdf" descr="latex-image-1.pdf"/>
          <p:cNvPicPr>
            <a:picLocks noChangeAspect="1"/>
          </p:cNvPicPr>
          <p:nvPr/>
        </p:nvPicPr>
        <p:blipFill>
          <a:blip r:embed="rId7">
            <a:extLst/>
          </a:blip>
          <a:stretch>
            <a:fillRect/>
          </a:stretch>
        </p:blipFill>
        <p:spPr>
          <a:xfrm>
            <a:off x="9861355" y="4857524"/>
            <a:ext cx="1811174" cy="518961"/>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5" name="Gradient boosting regression tree exampl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Gradient boosting regression tree example</a:t>
            </a:r>
          </a:p>
        </p:txBody>
      </p:sp>
      <p:sp>
        <p:nvSpPr>
          <p:cNvPr id="57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77" name="After the second iteration, update each value as the new residual, then train a regression tree to minimize the loss"/>
          <p:cNvSpPr txBox="1"/>
          <p:nvPr>
            <p:ph type="body" sz="quarter" idx="4294967295"/>
          </p:nvPr>
        </p:nvSpPr>
        <p:spPr>
          <a:xfrm>
            <a:off x="631530" y="1544531"/>
            <a:ext cx="11087538" cy="921496"/>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After the second iteration, update each value as the new residual, then train a regression tree to minimize the loss</a:t>
            </a:r>
          </a:p>
        </p:txBody>
      </p:sp>
      <p:sp>
        <p:nvSpPr>
          <p:cNvPr id="578" name="Oval"/>
          <p:cNvSpPr/>
          <p:nvPr/>
        </p:nvSpPr>
        <p:spPr>
          <a:xfrm>
            <a:off x="6578190" y="2914705"/>
            <a:ext cx="1580119" cy="757287"/>
          </a:xfrm>
          <a:prstGeom prst="ellipse">
            <a:avLst/>
          </a:prstGeom>
          <a:ln w="25400">
            <a:solidFill>
              <a:schemeClr val="accent1"/>
            </a:solidFill>
          </a:ln>
        </p:spPr>
        <p:txBody>
          <a:bodyPr lIns="45718" tIns="45718" rIns="45718" bIns="45718" anchor="ctr"/>
          <a:lstStyle/>
          <a:p>
            <a:pPr/>
          </a:p>
        </p:txBody>
      </p:sp>
      <p:sp>
        <p:nvSpPr>
          <p:cNvPr id="579" name="f2(x)"/>
          <p:cNvSpPr txBox="1"/>
          <p:nvPr/>
        </p:nvSpPr>
        <p:spPr>
          <a:xfrm>
            <a:off x="7087580" y="2305329"/>
            <a:ext cx="561339"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f2(x)</a:t>
            </a:r>
          </a:p>
        </p:txBody>
      </p:sp>
      <p:sp>
        <p:nvSpPr>
          <p:cNvPr id="580" name="Line"/>
          <p:cNvSpPr/>
          <p:nvPr/>
        </p:nvSpPr>
        <p:spPr>
          <a:xfrm>
            <a:off x="7546481" y="3686099"/>
            <a:ext cx="1026739" cy="447307"/>
          </a:xfrm>
          <a:prstGeom prst="line">
            <a:avLst/>
          </a:prstGeom>
          <a:ln w="25400">
            <a:solidFill>
              <a:schemeClr val="accent1"/>
            </a:solidFill>
            <a:tailEnd type="triangle"/>
          </a:ln>
        </p:spPr>
        <p:txBody>
          <a:bodyPr lIns="45718" tIns="45718" rIns="45718" bIns="45718"/>
          <a:lstStyle/>
          <a:p>
            <a:pPr/>
          </a:p>
        </p:txBody>
      </p:sp>
      <p:sp>
        <p:nvSpPr>
          <p:cNvPr id="581" name="Line"/>
          <p:cNvSpPr/>
          <p:nvPr/>
        </p:nvSpPr>
        <p:spPr>
          <a:xfrm flipH="1">
            <a:off x="6388580" y="3686099"/>
            <a:ext cx="852171" cy="461369"/>
          </a:xfrm>
          <a:prstGeom prst="line">
            <a:avLst/>
          </a:prstGeom>
          <a:ln w="25400">
            <a:solidFill>
              <a:schemeClr val="accent1"/>
            </a:solidFill>
            <a:tailEnd type="triangle"/>
          </a:ln>
        </p:spPr>
        <p:txBody>
          <a:bodyPr lIns="45718" tIns="45718" rIns="45718" bIns="45718"/>
          <a:lstStyle/>
          <a:p>
            <a:pPr/>
          </a:p>
        </p:txBody>
      </p:sp>
      <p:sp>
        <p:nvSpPr>
          <p:cNvPr id="582" name="Oval"/>
          <p:cNvSpPr/>
          <p:nvPr/>
        </p:nvSpPr>
        <p:spPr>
          <a:xfrm>
            <a:off x="5607184" y="4175144"/>
            <a:ext cx="1580119" cy="757288"/>
          </a:xfrm>
          <a:prstGeom prst="ellipse">
            <a:avLst/>
          </a:prstGeom>
          <a:ln w="25400">
            <a:solidFill>
              <a:schemeClr val="accent1"/>
            </a:solidFill>
          </a:ln>
        </p:spPr>
        <p:txBody>
          <a:bodyPr lIns="45718" tIns="45718" rIns="45718" bIns="45718" anchor="ctr"/>
          <a:lstStyle/>
          <a:p>
            <a:pPr/>
          </a:p>
        </p:txBody>
      </p:sp>
      <p:sp>
        <p:nvSpPr>
          <p:cNvPr id="583" name="x2 &lt; v2"/>
          <p:cNvSpPr txBox="1"/>
          <p:nvPr/>
        </p:nvSpPr>
        <p:spPr>
          <a:xfrm>
            <a:off x="6944482" y="3118018"/>
            <a:ext cx="84753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x2 &lt; v2</a:t>
            </a:r>
          </a:p>
        </p:txBody>
      </p:sp>
      <p:sp>
        <p:nvSpPr>
          <p:cNvPr id="584" name="-0.236"/>
          <p:cNvSpPr txBox="1"/>
          <p:nvPr/>
        </p:nvSpPr>
        <p:spPr>
          <a:xfrm>
            <a:off x="5973477" y="4378457"/>
            <a:ext cx="752322"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-0.236</a:t>
            </a:r>
          </a:p>
        </p:txBody>
      </p:sp>
      <p:sp>
        <p:nvSpPr>
          <p:cNvPr id="585" name="Oval"/>
          <p:cNvSpPr/>
          <p:nvPr/>
        </p:nvSpPr>
        <p:spPr>
          <a:xfrm>
            <a:off x="7771185" y="4167656"/>
            <a:ext cx="1580119" cy="757287"/>
          </a:xfrm>
          <a:prstGeom prst="ellipse">
            <a:avLst/>
          </a:prstGeom>
          <a:ln w="25400">
            <a:solidFill>
              <a:schemeClr val="accent1"/>
            </a:solidFill>
          </a:ln>
        </p:spPr>
        <p:txBody>
          <a:bodyPr lIns="45718" tIns="45718" rIns="45718" bIns="45718" anchor="ctr"/>
          <a:lstStyle/>
          <a:p>
            <a:pPr/>
          </a:p>
        </p:txBody>
      </p:sp>
      <p:sp>
        <p:nvSpPr>
          <p:cNvPr id="586" name="0.166"/>
          <p:cNvSpPr txBox="1"/>
          <p:nvPr/>
        </p:nvSpPr>
        <p:spPr>
          <a:xfrm>
            <a:off x="8137476" y="4370970"/>
            <a:ext cx="67619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0.166</a:t>
            </a:r>
          </a:p>
        </p:txBody>
      </p:sp>
      <p:pic>
        <p:nvPicPr>
          <p:cNvPr id="587" name="Image" descr="Image"/>
          <p:cNvPicPr>
            <a:picLocks noChangeAspect="1"/>
          </p:cNvPicPr>
          <p:nvPr/>
        </p:nvPicPr>
        <p:blipFill>
          <a:blip r:embed="rId2">
            <a:extLst/>
          </a:blip>
          <a:stretch>
            <a:fillRect/>
          </a:stretch>
        </p:blipFill>
        <p:spPr>
          <a:xfrm>
            <a:off x="902304" y="2300956"/>
            <a:ext cx="3977645" cy="3826595"/>
          </a:xfrm>
          <a:prstGeom prst="rect">
            <a:avLst/>
          </a:prstGeom>
          <a:ln w="12700">
            <a:miter lim="400000"/>
          </a:ln>
        </p:spPr>
      </p:pic>
      <p:sp>
        <p:nvSpPr>
          <p:cNvPr id="588" name="Line"/>
          <p:cNvSpPr/>
          <p:nvPr/>
        </p:nvSpPr>
        <p:spPr>
          <a:xfrm flipV="1">
            <a:off x="1948758" y="3391309"/>
            <a:ext cx="109017" cy="109017"/>
          </a:xfrm>
          <a:prstGeom prst="line">
            <a:avLst/>
          </a:prstGeom>
          <a:ln w="25400">
            <a:solidFill>
              <a:srgbClr val="FF2600"/>
            </a:solidFill>
          </a:ln>
        </p:spPr>
        <p:txBody>
          <a:bodyPr lIns="45718" tIns="45718" rIns="45718" bIns="45718"/>
          <a:lstStyle/>
          <a:p>
            <a:pPr/>
          </a:p>
        </p:txBody>
      </p:sp>
      <p:sp>
        <p:nvSpPr>
          <p:cNvPr id="589" name="Line"/>
          <p:cNvSpPr/>
          <p:nvPr/>
        </p:nvSpPr>
        <p:spPr>
          <a:xfrm flipV="1">
            <a:off x="2350173" y="3148905"/>
            <a:ext cx="109016" cy="109017"/>
          </a:xfrm>
          <a:prstGeom prst="line">
            <a:avLst/>
          </a:prstGeom>
          <a:ln w="25400">
            <a:solidFill>
              <a:srgbClr val="FF2600"/>
            </a:solidFill>
          </a:ln>
        </p:spPr>
        <p:txBody>
          <a:bodyPr lIns="45718" tIns="45718" rIns="45718" bIns="45718"/>
          <a:lstStyle/>
          <a:p>
            <a:pPr/>
          </a:p>
        </p:txBody>
      </p:sp>
      <p:sp>
        <p:nvSpPr>
          <p:cNvPr id="590" name="Line"/>
          <p:cNvSpPr/>
          <p:nvPr/>
        </p:nvSpPr>
        <p:spPr>
          <a:xfrm flipV="1">
            <a:off x="3120991" y="3391309"/>
            <a:ext cx="109017" cy="109017"/>
          </a:xfrm>
          <a:prstGeom prst="line">
            <a:avLst/>
          </a:prstGeom>
          <a:ln w="25400">
            <a:solidFill>
              <a:srgbClr val="FF2600"/>
            </a:solidFill>
          </a:ln>
        </p:spPr>
        <p:txBody>
          <a:bodyPr lIns="45718" tIns="45718" rIns="45718" bIns="45718"/>
          <a:lstStyle/>
          <a:p>
            <a:pPr/>
          </a:p>
        </p:txBody>
      </p:sp>
      <p:sp>
        <p:nvSpPr>
          <p:cNvPr id="591" name="Line"/>
          <p:cNvSpPr/>
          <p:nvPr/>
        </p:nvSpPr>
        <p:spPr>
          <a:xfrm flipV="1">
            <a:off x="3701831" y="2987512"/>
            <a:ext cx="109016" cy="109016"/>
          </a:xfrm>
          <a:prstGeom prst="line">
            <a:avLst/>
          </a:prstGeom>
          <a:ln w="25400">
            <a:solidFill>
              <a:srgbClr val="FF2600"/>
            </a:solidFill>
          </a:ln>
        </p:spPr>
        <p:txBody>
          <a:bodyPr lIns="45718" tIns="45718" rIns="45718" bIns="45718"/>
          <a:lstStyle/>
          <a:p>
            <a:pPr/>
          </a:p>
        </p:txBody>
      </p:sp>
      <p:sp>
        <p:nvSpPr>
          <p:cNvPr id="592" name="Line"/>
          <p:cNvSpPr/>
          <p:nvPr/>
        </p:nvSpPr>
        <p:spPr>
          <a:xfrm flipV="1">
            <a:off x="3892157" y="3821657"/>
            <a:ext cx="109017" cy="109016"/>
          </a:xfrm>
          <a:prstGeom prst="line">
            <a:avLst/>
          </a:prstGeom>
          <a:ln w="25400">
            <a:solidFill>
              <a:srgbClr val="FF2600"/>
            </a:solidFill>
          </a:ln>
        </p:spPr>
        <p:txBody>
          <a:bodyPr lIns="45718" tIns="45718" rIns="45718" bIns="45718"/>
          <a:lstStyle/>
          <a:p>
            <a:pPr/>
          </a:p>
        </p:txBody>
      </p:sp>
      <p:sp>
        <p:nvSpPr>
          <p:cNvPr id="593" name="Line"/>
          <p:cNvSpPr/>
          <p:nvPr/>
        </p:nvSpPr>
        <p:spPr>
          <a:xfrm flipV="1">
            <a:off x="3304199" y="4159745"/>
            <a:ext cx="109016" cy="109016"/>
          </a:xfrm>
          <a:prstGeom prst="line">
            <a:avLst/>
          </a:prstGeom>
          <a:ln w="25400">
            <a:solidFill>
              <a:srgbClr val="FF2600"/>
            </a:solidFill>
          </a:ln>
        </p:spPr>
        <p:txBody>
          <a:bodyPr lIns="45718" tIns="45718" rIns="45718" bIns="45718"/>
          <a:lstStyle/>
          <a:p>
            <a:pPr/>
          </a:p>
        </p:txBody>
      </p:sp>
      <p:sp>
        <p:nvSpPr>
          <p:cNvPr id="594" name="Line"/>
          <p:cNvSpPr/>
          <p:nvPr/>
        </p:nvSpPr>
        <p:spPr>
          <a:xfrm flipV="1">
            <a:off x="3701831" y="4381387"/>
            <a:ext cx="109016" cy="109017"/>
          </a:xfrm>
          <a:prstGeom prst="line">
            <a:avLst/>
          </a:prstGeom>
          <a:ln w="25400">
            <a:solidFill>
              <a:srgbClr val="FF2600"/>
            </a:solidFill>
          </a:ln>
        </p:spPr>
        <p:txBody>
          <a:bodyPr lIns="45718" tIns="45718" rIns="45718" bIns="45718"/>
          <a:lstStyle/>
          <a:p>
            <a:pPr/>
          </a:p>
        </p:txBody>
      </p:sp>
      <p:sp>
        <p:nvSpPr>
          <p:cNvPr id="595" name="Line"/>
          <p:cNvSpPr/>
          <p:nvPr/>
        </p:nvSpPr>
        <p:spPr>
          <a:xfrm flipV="1">
            <a:off x="3892157" y="5152206"/>
            <a:ext cx="109017" cy="109017"/>
          </a:xfrm>
          <a:prstGeom prst="line">
            <a:avLst/>
          </a:prstGeom>
          <a:ln w="25400">
            <a:solidFill>
              <a:srgbClr val="FF2600"/>
            </a:solidFill>
          </a:ln>
        </p:spPr>
        <p:txBody>
          <a:bodyPr lIns="45718" tIns="45718" rIns="45718" bIns="45718"/>
          <a:lstStyle/>
          <a:p>
            <a:pPr/>
          </a:p>
        </p:txBody>
      </p:sp>
      <p:sp>
        <p:nvSpPr>
          <p:cNvPr id="596" name="Line"/>
          <p:cNvSpPr/>
          <p:nvPr/>
        </p:nvSpPr>
        <p:spPr>
          <a:xfrm flipV="1">
            <a:off x="3533655" y="5543066"/>
            <a:ext cx="109016" cy="109017"/>
          </a:xfrm>
          <a:prstGeom prst="line">
            <a:avLst/>
          </a:prstGeom>
          <a:ln w="25400">
            <a:solidFill>
              <a:srgbClr val="FF2600"/>
            </a:solidFill>
          </a:ln>
        </p:spPr>
        <p:txBody>
          <a:bodyPr lIns="45718" tIns="45718" rIns="45718" bIns="45718"/>
          <a:lstStyle/>
          <a:p>
            <a:pPr/>
          </a:p>
        </p:txBody>
      </p:sp>
      <p:sp>
        <p:nvSpPr>
          <p:cNvPr id="597" name="Line"/>
          <p:cNvSpPr/>
          <p:nvPr/>
        </p:nvSpPr>
        <p:spPr>
          <a:xfrm flipV="1">
            <a:off x="2985173" y="4772942"/>
            <a:ext cx="109016" cy="109016"/>
          </a:xfrm>
          <a:prstGeom prst="line">
            <a:avLst/>
          </a:prstGeom>
          <a:ln w="25400">
            <a:solidFill>
              <a:srgbClr val="FF2600"/>
            </a:solidFill>
          </a:ln>
        </p:spPr>
        <p:txBody>
          <a:bodyPr lIns="45718" tIns="45718" rIns="45718" bIns="45718"/>
          <a:lstStyle/>
          <a:p>
            <a:pPr/>
          </a:p>
        </p:txBody>
      </p:sp>
      <p:sp>
        <p:nvSpPr>
          <p:cNvPr id="598" name="Line"/>
          <p:cNvSpPr/>
          <p:nvPr/>
        </p:nvSpPr>
        <p:spPr>
          <a:xfrm flipV="1">
            <a:off x="2534181" y="3978381"/>
            <a:ext cx="109016" cy="109017"/>
          </a:xfrm>
          <a:prstGeom prst="line">
            <a:avLst/>
          </a:prstGeom>
          <a:ln w="25400">
            <a:solidFill>
              <a:srgbClr val="FF2600"/>
            </a:solidFill>
          </a:ln>
        </p:spPr>
        <p:txBody>
          <a:bodyPr lIns="45718" tIns="45718" rIns="45718" bIns="45718"/>
          <a:lstStyle/>
          <a:p>
            <a:pPr/>
          </a:p>
        </p:txBody>
      </p:sp>
      <p:sp>
        <p:nvSpPr>
          <p:cNvPr id="599" name="Line"/>
          <p:cNvSpPr/>
          <p:nvPr/>
        </p:nvSpPr>
        <p:spPr>
          <a:xfrm flipV="1">
            <a:off x="1948758" y="3783557"/>
            <a:ext cx="109017" cy="109016"/>
          </a:xfrm>
          <a:prstGeom prst="line">
            <a:avLst/>
          </a:prstGeom>
          <a:ln w="25400">
            <a:solidFill>
              <a:srgbClr val="FF2600"/>
            </a:solidFill>
          </a:ln>
        </p:spPr>
        <p:txBody>
          <a:bodyPr lIns="45718" tIns="45718" rIns="45718" bIns="45718"/>
          <a:lstStyle/>
          <a:p>
            <a:pPr/>
          </a:p>
        </p:txBody>
      </p:sp>
      <p:sp>
        <p:nvSpPr>
          <p:cNvPr id="600" name="Line"/>
          <p:cNvSpPr/>
          <p:nvPr/>
        </p:nvSpPr>
        <p:spPr>
          <a:xfrm flipV="1">
            <a:off x="1738017" y="4159745"/>
            <a:ext cx="109017" cy="109016"/>
          </a:xfrm>
          <a:prstGeom prst="line">
            <a:avLst/>
          </a:prstGeom>
          <a:ln w="25400">
            <a:solidFill>
              <a:srgbClr val="FF2600"/>
            </a:solidFill>
          </a:ln>
        </p:spPr>
        <p:txBody>
          <a:bodyPr lIns="45718" tIns="45718" rIns="45718" bIns="45718"/>
          <a:lstStyle/>
          <a:p>
            <a:pPr/>
          </a:p>
        </p:txBody>
      </p:sp>
      <p:sp>
        <p:nvSpPr>
          <p:cNvPr id="601" name="Line"/>
          <p:cNvSpPr/>
          <p:nvPr/>
        </p:nvSpPr>
        <p:spPr>
          <a:xfrm flipV="1">
            <a:off x="2171095" y="4772942"/>
            <a:ext cx="109016" cy="109016"/>
          </a:xfrm>
          <a:prstGeom prst="line">
            <a:avLst/>
          </a:prstGeom>
          <a:ln w="25400">
            <a:solidFill>
              <a:srgbClr val="FF2600"/>
            </a:solidFill>
          </a:ln>
        </p:spPr>
        <p:txBody>
          <a:bodyPr lIns="45718" tIns="45718" rIns="45718" bIns="45718"/>
          <a:lstStyle/>
          <a:p>
            <a:pPr/>
          </a:p>
        </p:txBody>
      </p:sp>
      <p:sp>
        <p:nvSpPr>
          <p:cNvPr id="602" name="Line"/>
          <p:cNvSpPr/>
          <p:nvPr/>
        </p:nvSpPr>
        <p:spPr>
          <a:xfrm flipV="1">
            <a:off x="2534181" y="4963268"/>
            <a:ext cx="109016" cy="109017"/>
          </a:xfrm>
          <a:prstGeom prst="line">
            <a:avLst/>
          </a:prstGeom>
          <a:ln w="25400">
            <a:solidFill>
              <a:srgbClr val="FF2600"/>
            </a:solidFill>
          </a:ln>
        </p:spPr>
        <p:txBody>
          <a:bodyPr lIns="45718" tIns="45718" rIns="45718" bIns="45718"/>
          <a:lstStyle/>
          <a:p>
            <a:pPr/>
          </a:p>
        </p:txBody>
      </p:sp>
      <p:sp>
        <p:nvSpPr>
          <p:cNvPr id="603" name="Line"/>
          <p:cNvSpPr/>
          <p:nvPr/>
        </p:nvSpPr>
        <p:spPr>
          <a:xfrm flipV="1">
            <a:off x="1948758" y="5322466"/>
            <a:ext cx="109017" cy="109016"/>
          </a:xfrm>
          <a:prstGeom prst="line">
            <a:avLst/>
          </a:prstGeom>
          <a:ln w="25400">
            <a:solidFill>
              <a:srgbClr val="FF2600"/>
            </a:solidFill>
          </a:ln>
        </p:spPr>
        <p:txBody>
          <a:bodyPr lIns="45718" tIns="45718" rIns="45718" bIns="45718"/>
          <a:lstStyle/>
          <a:p>
            <a:pPr/>
          </a:p>
        </p:txBody>
      </p:sp>
      <p:sp>
        <p:nvSpPr>
          <p:cNvPr id="604" name="Line"/>
          <p:cNvSpPr/>
          <p:nvPr/>
        </p:nvSpPr>
        <p:spPr>
          <a:xfrm flipV="1">
            <a:off x="1738017" y="4963268"/>
            <a:ext cx="109017" cy="109017"/>
          </a:xfrm>
          <a:prstGeom prst="line">
            <a:avLst/>
          </a:prstGeom>
          <a:ln w="25400">
            <a:solidFill>
              <a:srgbClr val="FF2600"/>
            </a:solidFill>
          </a:ln>
        </p:spPr>
        <p:txBody>
          <a:bodyPr lIns="45718" tIns="45718" rIns="45718" bIns="45718"/>
          <a:lstStyle/>
          <a:p>
            <a:pPr/>
          </a:p>
        </p:txBody>
      </p:sp>
      <p:sp>
        <p:nvSpPr>
          <p:cNvPr id="605" name="Rectangle"/>
          <p:cNvSpPr/>
          <p:nvPr/>
        </p:nvSpPr>
        <p:spPr>
          <a:xfrm>
            <a:off x="4556459" y="3655544"/>
            <a:ext cx="847536" cy="441242"/>
          </a:xfrm>
          <a:prstGeom prst="rect">
            <a:avLst/>
          </a:prstGeom>
          <a:solidFill>
            <a:srgbClr val="FFFFFF"/>
          </a:solidFill>
          <a:ln w="12700">
            <a:miter lim="400000"/>
          </a:ln>
        </p:spPr>
        <p:txBody>
          <a:bodyPr lIns="45718" tIns="45718" rIns="45718" bIns="45718" anchor="ctr"/>
          <a:lstStyle/>
          <a:p>
            <a:pPr/>
          </a:p>
        </p:txBody>
      </p:sp>
      <p:pic>
        <p:nvPicPr>
          <p:cNvPr id="606" name="latex-image-1.pdf" descr="latex-image-1.pdf"/>
          <p:cNvPicPr>
            <a:picLocks noChangeAspect="1"/>
          </p:cNvPicPr>
          <p:nvPr/>
        </p:nvPicPr>
        <p:blipFill>
          <a:blip r:embed="rId3">
            <a:extLst/>
          </a:blip>
          <a:stretch>
            <a:fillRect/>
          </a:stretch>
        </p:blipFill>
        <p:spPr>
          <a:xfrm>
            <a:off x="7889572" y="5019839"/>
            <a:ext cx="2035456" cy="921497"/>
          </a:xfrm>
          <a:prstGeom prst="rect">
            <a:avLst/>
          </a:prstGeom>
          <a:ln w="12700">
            <a:miter lim="400000"/>
          </a:ln>
        </p:spPr>
      </p:pic>
      <p:pic>
        <p:nvPicPr>
          <p:cNvPr id="607" name="latex-image-1.pdf" descr="latex-image-1.pdf"/>
          <p:cNvPicPr>
            <a:picLocks noChangeAspect="1"/>
          </p:cNvPicPr>
          <p:nvPr/>
        </p:nvPicPr>
        <p:blipFill>
          <a:blip r:embed="rId4">
            <a:extLst/>
          </a:blip>
          <a:stretch>
            <a:fillRect/>
          </a:stretch>
        </p:blipFill>
        <p:spPr>
          <a:xfrm>
            <a:off x="5255621" y="5055597"/>
            <a:ext cx="2188035" cy="99057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9" name="Multiple additive regression tree [Friedman 1999]"/>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Multiple additive regression tree [Friedman 1999]</a:t>
            </a:r>
          </a:p>
        </p:txBody>
      </p:sp>
      <p:sp>
        <p:nvSpPr>
          <p:cNvPr id="61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611" name="Content Placeholder 3" descr="Content Placeholder 3"/>
          <p:cNvPicPr>
            <a:picLocks noChangeAspect="1"/>
          </p:cNvPicPr>
          <p:nvPr/>
        </p:nvPicPr>
        <p:blipFill>
          <a:blip r:embed="rId2">
            <a:extLst/>
          </a:blip>
          <a:stretch>
            <a:fillRect/>
          </a:stretch>
        </p:blipFill>
        <p:spPr>
          <a:xfrm>
            <a:off x="728488" y="1999141"/>
            <a:ext cx="4600837" cy="3480122"/>
          </a:xfrm>
          <a:prstGeom prst="rect">
            <a:avLst/>
          </a:prstGeom>
          <a:ln w="12700">
            <a:miter lim="400000"/>
          </a:ln>
        </p:spPr>
      </p:pic>
      <p:sp>
        <p:nvSpPr>
          <p:cNvPr id="612" name="Oval"/>
          <p:cNvSpPr/>
          <p:nvPr/>
        </p:nvSpPr>
        <p:spPr>
          <a:xfrm>
            <a:off x="7484124" y="2345646"/>
            <a:ext cx="1164406" cy="570581"/>
          </a:xfrm>
          <a:prstGeom prst="ellipse">
            <a:avLst/>
          </a:prstGeom>
          <a:ln w="25400">
            <a:solidFill>
              <a:schemeClr val="accent1"/>
            </a:solidFill>
          </a:ln>
        </p:spPr>
        <p:txBody>
          <a:bodyPr lIns="45718" tIns="45718" rIns="45718" bIns="45718" anchor="ctr"/>
          <a:lstStyle/>
          <a:p>
            <a:pPr/>
          </a:p>
        </p:txBody>
      </p:sp>
      <p:sp>
        <p:nvSpPr>
          <p:cNvPr id="613" name="f0(x)"/>
          <p:cNvSpPr txBox="1"/>
          <p:nvPr/>
        </p:nvSpPr>
        <p:spPr>
          <a:xfrm>
            <a:off x="7785658" y="1698015"/>
            <a:ext cx="561339"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f0(x)</a:t>
            </a:r>
          </a:p>
        </p:txBody>
      </p:sp>
      <p:sp>
        <p:nvSpPr>
          <p:cNvPr id="614" name="2.471"/>
          <p:cNvSpPr txBox="1"/>
          <p:nvPr/>
        </p:nvSpPr>
        <p:spPr>
          <a:xfrm>
            <a:off x="7728229" y="2455606"/>
            <a:ext cx="67619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2.471</a:t>
            </a:r>
          </a:p>
        </p:txBody>
      </p:sp>
      <p:sp>
        <p:nvSpPr>
          <p:cNvPr id="615" name="Oval"/>
          <p:cNvSpPr/>
          <p:nvPr/>
        </p:nvSpPr>
        <p:spPr>
          <a:xfrm>
            <a:off x="9410653" y="2348803"/>
            <a:ext cx="1164406" cy="593807"/>
          </a:xfrm>
          <a:prstGeom prst="ellipse">
            <a:avLst/>
          </a:prstGeom>
          <a:ln w="25400">
            <a:solidFill>
              <a:schemeClr val="accent1"/>
            </a:solidFill>
          </a:ln>
        </p:spPr>
        <p:txBody>
          <a:bodyPr lIns="45718" tIns="45718" rIns="45718" bIns="45718" anchor="ctr"/>
          <a:lstStyle/>
          <a:p>
            <a:pPr/>
          </a:p>
        </p:txBody>
      </p:sp>
      <p:sp>
        <p:nvSpPr>
          <p:cNvPr id="616" name="f1(x)"/>
          <p:cNvSpPr txBox="1"/>
          <p:nvPr/>
        </p:nvSpPr>
        <p:spPr>
          <a:xfrm>
            <a:off x="9615325" y="1699077"/>
            <a:ext cx="561339"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f1(x)</a:t>
            </a:r>
          </a:p>
        </p:txBody>
      </p:sp>
      <p:sp>
        <p:nvSpPr>
          <p:cNvPr id="617" name="Line"/>
          <p:cNvSpPr/>
          <p:nvPr/>
        </p:nvSpPr>
        <p:spPr>
          <a:xfrm>
            <a:off x="10171087" y="2981312"/>
            <a:ext cx="1026740" cy="447306"/>
          </a:xfrm>
          <a:prstGeom prst="line">
            <a:avLst/>
          </a:prstGeom>
          <a:ln w="25400">
            <a:solidFill>
              <a:schemeClr val="accent1"/>
            </a:solidFill>
            <a:tailEnd type="triangle"/>
          </a:ln>
        </p:spPr>
        <p:txBody>
          <a:bodyPr lIns="45718" tIns="45718" rIns="45718" bIns="45718"/>
          <a:lstStyle/>
          <a:p>
            <a:pPr/>
          </a:p>
        </p:txBody>
      </p:sp>
      <p:sp>
        <p:nvSpPr>
          <p:cNvPr id="618" name="Line"/>
          <p:cNvSpPr/>
          <p:nvPr/>
        </p:nvSpPr>
        <p:spPr>
          <a:xfrm flipH="1">
            <a:off x="9013187" y="2981312"/>
            <a:ext cx="852170" cy="461368"/>
          </a:xfrm>
          <a:prstGeom prst="line">
            <a:avLst/>
          </a:prstGeom>
          <a:ln w="25400">
            <a:solidFill>
              <a:schemeClr val="accent1"/>
            </a:solidFill>
            <a:tailEnd type="triangle"/>
          </a:ln>
        </p:spPr>
        <p:txBody>
          <a:bodyPr lIns="45718" tIns="45718" rIns="45718" bIns="45718"/>
          <a:lstStyle/>
          <a:p>
            <a:pPr/>
          </a:p>
        </p:txBody>
      </p:sp>
      <p:sp>
        <p:nvSpPr>
          <p:cNvPr id="619" name="Oval"/>
          <p:cNvSpPr/>
          <p:nvPr/>
        </p:nvSpPr>
        <p:spPr>
          <a:xfrm>
            <a:off x="8231791" y="3470356"/>
            <a:ext cx="1350891" cy="570581"/>
          </a:xfrm>
          <a:prstGeom prst="ellipse">
            <a:avLst/>
          </a:prstGeom>
          <a:ln w="25400">
            <a:solidFill>
              <a:schemeClr val="accent1"/>
            </a:solidFill>
          </a:ln>
        </p:spPr>
        <p:txBody>
          <a:bodyPr lIns="45718" tIns="45718" rIns="45718" bIns="45718" anchor="ctr"/>
          <a:lstStyle/>
          <a:p>
            <a:pPr/>
          </a:p>
        </p:txBody>
      </p:sp>
      <p:sp>
        <p:nvSpPr>
          <p:cNvPr id="620" name="x1 &lt; v1"/>
          <p:cNvSpPr txBox="1"/>
          <p:nvPr/>
        </p:nvSpPr>
        <p:spPr>
          <a:xfrm>
            <a:off x="9569088" y="2506288"/>
            <a:ext cx="84753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x1 &lt; v1</a:t>
            </a:r>
          </a:p>
        </p:txBody>
      </p:sp>
      <p:sp>
        <p:nvSpPr>
          <p:cNvPr id="621" name="-1.027"/>
          <p:cNvSpPr txBox="1"/>
          <p:nvPr/>
        </p:nvSpPr>
        <p:spPr>
          <a:xfrm>
            <a:off x="8531075" y="3595089"/>
            <a:ext cx="75232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-1.027</a:t>
            </a:r>
          </a:p>
        </p:txBody>
      </p:sp>
      <p:sp>
        <p:nvSpPr>
          <p:cNvPr id="622" name="Oval"/>
          <p:cNvSpPr/>
          <p:nvPr/>
        </p:nvSpPr>
        <p:spPr>
          <a:xfrm>
            <a:off x="10395792" y="3462868"/>
            <a:ext cx="1164406" cy="593807"/>
          </a:xfrm>
          <a:prstGeom prst="ellipse">
            <a:avLst/>
          </a:prstGeom>
          <a:ln w="25400">
            <a:solidFill>
              <a:schemeClr val="accent1"/>
            </a:solidFill>
          </a:ln>
        </p:spPr>
        <p:txBody>
          <a:bodyPr lIns="45718" tIns="45718" rIns="45718" bIns="45718" anchor="ctr"/>
          <a:lstStyle/>
          <a:p>
            <a:pPr/>
          </a:p>
        </p:txBody>
      </p:sp>
      <p:sp>
        <p:nvSpPr>
          <p:cNvPr id="623" name="1.154"/>
          <p:cNvSpPr txBox="1"/>
          <p:nvPr/>
        </p:nvSpPr>
        <p:spPr>
          <a:xfrm>
            <a:off x="10639896" y="3542996"/>
            <a:ext cx="67619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1.154</a:t>
            </a:r>
          </a:p>
        </p:txBody>
      </p:sp>
      <p:sp>
        <p:nvSpPr>
          <p:cNvPr id="624" name="Oval"/>
          <p:cNvSpPr/>
          <p:nvPr/>
        </p:nvSpPr>
        <p:spPr>
          <a:xfrm>
            <a:off x="6794652" y="4460793"/>
            <a:ext cx="1164406" cy="593807"/>
          </a:xfrm>
          <a:prstGeom prst="ellipse">
            <a:avLst/>
          </a:prstGeom>
          <a:ln w="25400">
            <a:solidFill>
              <a:schemeClr val="accent1"/>
            </a:solidFill>
          </a:ln>
        </p:spPr>
        <p:txBody>
          <a:bodyPr lIns="45718" tIns="45718" rIns="45718" bIns="45718" anchor="ctr"/>
          <a:lstStyle/>
          <a:p>
            <a:pPr/>
          </a:p>
        </p:txBody>
      </p:sp>
      <p:sp>
        <p:nvSpPr>
          <p:cNvPr id="625" name="f2(x)"/>
          <p:cNvSpPr txBox="1"/>
          <p:nvPr/>
        </p:nvSpPr>
        <p:spPr>
          <a:xfrm>
            <a:off x="7096186" y="3963526"/>
            <a:ext cx="5613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f2(x)</a:t>
            </a:r>
          </a:p>
        </p:txBody>
      </p:sp>
      <p:sp>
        <p:nvSpPr>
          <p:cNvPr id="626" name="Line"/>
          <p:cNvSpPr/>
          <p:nvPr/>
        </p:nvSpPr>
        <p:spPr>
          <a:xfrm>
            <a:off x="7496981" y="5099352"/>
            <a:ext cx="1026740" cy="447306"/>
          </a:xfrm>
          <a:prstGeom prst="line">
            <a:avLst/>
          </a:prstGeom>
          <a:ln w="25400">
            <a:solidFill>
              <a:schemeClr val="accent1"/>
            </a:solidFill>
            <a:tailEnd type="triangle"/>
          </a:ln>
        </p:spPr>
        <p:txBody>
          <a:bodyPr lIns="45718" tIns="45718" rIns="45718" bIns="45718"/>
          <a:lstStyle/>
          <a:p>
            <a:pPr/>
          </a:p>
        </p:txBody>
      </p:sp>
      <p:sp>
        <p:nvSpPr>
          <p:cNvPr id="627" name="Line"/>
          <p:cNvSpPr/>
          <p:nvPr/>
        </p:nvSpPr>
        <p:spPr>
          <a:xfrm flipH="1">
            <a:off x="6518582" y="5095679"/>
            <a:ext cx="852171" cy="461369"/>
          </a:xfrm>
          <a:prstGeom prst="line">
            <a:avLst/>
          </a:prstGeom>
          <a:ln w="25400">
            <a:solidFill>
              <a:schemeClr val="accent1"/>
            </a:solidFill>
            <a:tailEnd type="triangle"/>
          </a:ln>
        </p:spPr>
        <p:txBody>
          <a:bodyPr lIns="45718" tIns="45718" rIns="45718" bIns="45718"/>
          <a:lstStyle/>
          <a:p>
            <a:pPr/>
          </a:p>
        </p:txBody>
      </p:sp>
      <p:sp>
        <p:nvSpPr>
          <p:cNvPr id="628" name="Oval"/>
          <p:cNvSpPr/>
          <p:nvPr/>
        </p:nvSpPr>
        <p:spPr>
          <a:xfrm>
            <a:off x="5776040" y="5506681"/>
            <a:ext cx="1091089" cy="476411"/>
          </a:xfrm>
          <a:prstGeom prst="ellipse">
            <a:avLst/>
          </a:prstGeom>
          <a:ln w="25400">
            <a:solidFill>
              <a:schemeClr val="accent1"/>
            </a:solidFill>
          </a:ln>
        </p:spPr>
        <p:txBody>
          <a:bodyPr lIns="45718" tIns="45718" rIns="45718" bIns="45718" anchor="ctr"/>
          <a:lstStyle/>
          <a:p>
            <a:pPr/>
          </a:p>
        </p:txBody>
      </p:sp>
      <p:sp>
        <p:nvSpPr>
          <p:cNvPr id="629" name="x2 &lt; v2"/>
          <p:cNvSpPr txBox="1"/>
          <p:nvPr/>
        </p:nvSpPr>
        <p:spPr>
          <a:xfrm>
            <a:off x="6953087" y="4582366"/>
            <a:ext cx="84753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x2 &lt; v2</a:t>
            </a:r>
          </a:p>
        </p:txBody>
      </p:sp>
      <p:sp>
        <p:nvSpPr>
          <p:cNvPr id="630" name="-0.236"/>
          <p:cNvSpPr txBox="1"/>
          <p:nvPr/>
        </p:nvSpPr>
        <p:spPr>
          <a:xfrm>
            <a:off x="5945423" y="5580698"/>
            <a:ext cx="75232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-0.236</a:t>
            </a:r>
          </a:p>
        </p:txBody>
      </p:sp>
      <p:sp>
        <p:nvSpPr>
          <p:cNvPr id="631" name="Oval"/>
          <p:cNvSpPr/>
          <p:nvPr/>
        </p:nvSpPr>
        <p:spPr>
          <a:xfrm>
            <a:off x="7949652" y="5506681"/>
            <a:ext cx="1067476" cy="570581"/>
          </a:xfrm>
          <a:prstGeom prst="ellipse">
            <a:avLst/>
          </a:prstGeom>
          <a:ln w="25400">
            <a:solidFill>
              <a:schemeClr val="accent1"/>
            </a:solidFill>
          </a:ln>
        </p:spPr>
        <p:txBody>
          <a:bodyPr lIns="45718" tIns="45718" rIns="45718" bIns="45718" anchor="ctr"/>
          <a:lstStyle/>
          <a:p>
            <a:pPr/>
          </a:p>
        </p:txBody>
      </p:sp>
      <p:sp>
        <p:nvSpPr>
          <p:cNvPr id="632" name="0.166"/>
          <p:cNvSpPr txBox="1"/>
          <p:nvPr/>
        </p:nvSpPr>
        <p:spPr>
          <a:xfrm>
            <a:off x="8145291" y="5616642"/>
            <a:ext cx="67619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0.166</a:t>
            </a:r>
          </a:p>
        </p:txBody>
      </p:sp>
      <p:sp>
        <p:nvSpPr>
          <p:cNvPr id="633" name="+"/>
          <p:cNvSpPr txBox="1"/>
          <p:nvPr/>
        </p:nvSpPr>
        <p:spPr>
          <a:xfrm>
            <a:off x="8988118" y="2506288"/>
            <a:ext cx="237638"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a:t>
            </a:r>
          </a:p>
        </p:txBody>
      </p:sp>
      <p:sp>
        <p:nvSpPr>
          <p:cNvPr id="634" name="+"/>
          <p:cNvSpPr txBox="1"/>
          <p:nvPr/>
        </p:nvSpPr>
        <p:spPr>
          <a:xfrm>
            <a:off x="6202766" y="4582366"/>
            <a:ext cx="237638"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a:t>
            </a:r>
          </a:p>
        </p:txBody>
      </p:sp>
      <p:sp>
        <p:nvSpPr>
          <p:cNvPr id="635" name="Prediction ="/>
          <p:cNvSpPr txBox="1"/>
          <p:nvPr/>
        </p:nvSpPr>
        <p:spPr>
          <a:xfrm>
            <a:off x="5763340" y="2399476"/>
            <a:ext cx="138119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Prediction = </a:t>
            </a:r>
          </a:p>
        </p:txBody>
      </p:sp>
      <p:sp>
        <p:nvSpPr>
          <p:cNvPr id="636" name="+     …"/>
          <p:cNvSpPr txBox="1"/>
          <p:nvPr/>
        </p:nvSpPr>
        <p:spPr>
          <a:xfrm>
            <a:off x="8766025" y="4582366"/>
            <a:ext cx="783800"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     …</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8" name="RankNet [Burges et al. 2010]"/>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RankNet [Burges et al. 2010]</a:t>
            </a:r>
          </a:p>
        </p:txBody>
      </p:sp>
      <p:sp>
        <p:nvSpPr>
          <p:cNvPr id="63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40" name="Use si to denote the ranking function:"/>
          <p:cNvSpPr txBox="1"/>
          <p:nvPr>
            <p:ph type="body" sz="quarter" idx="4294967295"/>
          </p:nvPr>
        </p:nvSpPr>
        <p:spPr>
          <a:xfrm>
            <a:off x="631530" y="1544531"/>
            <a:ext cx="10928940" cy="964727"/>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Use si to denote the ranking function:</a:t>
            </a:r>
          </a:p>
        </p:txBody>
      </p:sp>
      <p:pic>
        <p:nvPicPr>
          <p:cNvPr id="641" name="latex-image-1.pdf" descr="latex-image-1.pdf"/>
          <p:cNvPicPr>
            <a:picLocks noChangeAspect="1"/>
          </p:cNvPicPr>
          <p:nvPr/>
        </p:nvPicPr>
        <p:blipFill>
          <a:blip r:embed="rId3">
            <a:extLst/>
          </a:blip>
          <a:stretch>
            <a:fillRect/>
          </a:stretch>
        </p:blipFill>
        <p:spPr>
          <a:xfrm>
            <a:off x="3904933" y="2416106"/>
            <a:ext cx="1571025" cy="260481"/>
          </a:xfrm>
          <a:prstGeom prst="rect">
            <a:avLst/>
          </a:prstGeom>
          <a:ln w="12700">
            <a:miter lim="400000"/>
          </a:ln>
        </p:spPr>
      </p:pic>
      <p:pic>
        <p:nvPicPr>
          <p:cNvPr id="642" name="latex-image-1.pdf" descr="latex-image-1.pdf"/>
          <p:cNvPicPr>
            <a:picLocks noChangeAspect="1"/>
          </p:cNvPicPr>
          <p:nvPr/>
        </p:nvPicPr>
        <p:blipFill>
          <a:blip r:embed="rId4">
            <a:extLst/>
          </a:blip>
          <a:stretch>
            <a:fillRect/>
          </a:stretch>
        </p:blipFill>
        <p:spPr>
          <a:xfrm>
            <a:off x="6126027" y="2276655"/>
            <a:ext cx="3021921" cy="539383"/>
          </a:xfrm>
          <a:prstGeom prst="rect">
            <a:avLst/>
          </a:prstGeom>
          <a:ln w="12700">
            <a:miter lim="400000"/>
          </a:ln>
        </p:spPr>
      </p:pic>
      <p:sp>
        <p:nvSpPr>
          <p:cNvPr id="643" name="Plugging in the probability gives rise to:"/>
          <p:cNvSpPr txBox="1"/>
          <p:nvPr/>
        </p:nvSpPr>
        <p:spPr>
          <a:xfrm>
            <a:off x="726520" y="3848999"/>
            <a:ext cx="8439694" cy="60388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342900" indent="-342900">
              <a:spcBef>
                <a:spcPts val="500"/>
              </a:spcBef>
              <a:buSzPct val="100000"/>
              <a:buFont typeface="Arial"/>
              <a:buChar char="•"/>
              <a:defRPr sz="2400">
                <a:solidFill>
                  <a:srgbClr val="000000"/>
                </a:solidFill>
                <a:latin typeface="Arial"/>
                <a:ea typeface="Arial"/>
                <a:cs typeface="Arial"/>
                <a:sym typeface="Arial"/>
              </a:defRPr>
            </a:lvl1pPr>
          </a:lstStyle>
          <a:p>
            <a:pPr/>
            <a:r>
              <a:t>Plugging in the probability gives rise to:</a:t>
            </a:r>
          </a:p>
        </p:txBody>
      </p:sp>
      <p:pic>
        <p:nvPicPr>
          <p:cNvPr id="644" name="latex-image-1.pdf" descr="latex-image-1.pdf"/>
          <p:cNvPicPr>
            <a:picLocks noChangeAspect="1"/>
          </p:cNvPicPr>
          <p:nvPr/>
        </p:nvPicPr>
        <p:blipFill>
          <a:blip r:embed="rId5">
            <a:extLst/>
          </a:blip>
          <a:stretch>
            <a:fillRect/>
          </a:stretch>
        </p:blipFill>
        <p:spPr>
          <a:xfrm>
            <a:off x="5003124" y="4538241"/>
            <a:ext cx="1176355" cy="538889"/>
          </a:xfrm>
          <a:prstGeom prst="rect">
            <a:avLst/>
          </a:prstGeom>
          <a:ln w="12700">
            <a:miter lim="400000"/>
          </a:ln>
        </p:spPr>
      </p:pic>
      <p:pic>
        <p:nvPicPr>
          <p:cNvPr id="645" name="latex-image-1.pdf" descr="latex-image-1.pdf"/>
          <p:cNvPicPr>
            <a:picLocks noChangeAspect="1"/>
          </p:cNvPicPr>
          <p:nvPr/>
        </p:nvPicPr>
        <p:blipFill>
          <a:blip r:embed="rId6">
            <a:extLst/>
          </a:blip>
          <a:stretch>
            <a:fillRect/>
          </a:stretch>
        </p:blipFill>
        <p:spPr>
          <a:xfrm>
            <a:off x="2289614" y="5162483"/>
            <a:ext cx="7127358" cy="496167"/>
          </a:xfrm>
          <a:prstGeom prst="rect">
            <a:avLst/>
          </a:prstGeom>
          <a:ln w="12700">
            <a:miter lim="400000"/>
          </a:ln>
        </p:spPr>
      </p:pic>
      <p:sp>
        <p:nvSpPr>
          <p:cNvPr id="646" name="Sij = 1 if di is more relevant than dj; –1 if the reverse, and…"/>
          <p:cNvSpPr txBox="1"/>
          <p:nvPr/>
        </p:nvSpPr>
        <p:spPr>
          <a:xfrm>
            <a:off x="2599870" y="5918918"/>
            <a:ext cx="9834283"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rial"/>
                <a:ea typeface="Arial"/>
                <a:cs typeface="Arial"/>
                <a:sym typeface="Arial"/>
              </a:defRPr>
            </a:pPr>
            <a:r>
              <a:t>Sij = 1 if di is more relevant than dj; –1 if the reverse, and</a:t>
            </a:r>
          </a:p>
          <a:p>
            <a:pPr>
              <a:defRPr>
                <a:latin typeface="Arial"/>
                <a:ea typeface="Arial"/>
                <a:cs typeface="Arial"/>
                <a:sym typeface="Arial"/>
              </a:defRPr>
            </a:pPr>
            <a:r>
              <a:t>0 if the they have the same label</a:t>
            </a:r>
          </a:p>
        </p:txBody>
      </p:sp>
      <p:pic>
        <p:nvPicPr>
          <p:cNvPr id="647" name="Image" descr="Image"/>
          <p:cNvPicPr>
            <a:picLocks noChangeAspect="1"/>
          </p:cNvPicPr>
          <p:nvPr/>
        </p:nvPicPr>
        <p:blipFill>
          <a:blip r:embed="rId7">
            <a:extLst/>
          </a:blip>
          <a:stretch>
            <a:fillRect/>
          </a:stretch>
        </p:blipFill>
        <p:spPr>
          <a:xfrm>
            <a:off x="2766062" y="3161438"/>
            <a:ext cx="215571" cy="260481"/>
          </a:xfrm>
          <a:prstGeom prst="rect">
            <a:avLst/>
          </a:prstGeom>
          <a:ln w="12700">
            <a:miter lim="400000"/>
          </a:ln>
        </p:spPr>
      </p:pic>
      <p:pic>
        <p:nvPicPr>
          <p:cNvPr id="648" name="Image" descr="Image"/>
          <p:cNvPicPr>
            <a:picLocks noChangeAspect="1"/>
          </p:cNvPicPr>
          <p:nvPr/>
        </p:nvPicPr>
        <p:blipFill>
          <a:blip r:embed="rId7">
            <a:extLst/>
          </a:blip>
          <a:stretch>
            <a:fillRect/>
          </a:stretch>
        </p:blipFill>
        <p:spPr>
          <a:xfrm>
            <a:off x="6578443" y="3136038"/>
            <a:ext cx="215571" cy="260481"/>
          </a:xfrm>
          <a:prstGeom prst="rect">
            <a:avLst/>
          </a:prstGeom>
          <a:ln w="12700">
            <a:miter lim="400000"/>
          </a:ln>
        </p:spPr>
      </p:pic>
      <p:pic>
        <p:nvPicPr>
          <p:cNvPr id="649" name="latex-image-1.pdf" descr="latex-image-1.pdf"/>
          <p:cNvPicPr>
            <a:picLocks noChangeAspect="1"/>
          </p:cNvPicPr>
          <p:nvPr/>
        </p:nvPicPr>
        <p:blipFill>
          <a:blip r:embed="rId8">
            <a:extLst/>
          </a:blip>
          <a:stretch>
            <a:fillRect/>
          </a:stretch>
        </p:blipFill>
        <p:spPr>
          <a:xfrm>
            <a:off x="1787992" y="3110638"/>
            <a:ext cx="8439695" cy="603888"/>
          </a:xfrm>
          <a:prstGeom prst="rect">
            <a:avLst/>
          </a:prstGeom>
          <a:ln w="12700">
            <a:miter lim="400000"/>
          </a:ln>
        </p:spPr>
      </p:pic>
      <p:pic>
        <p:nvPicPr>
          <p:cNvPr id="650" name="latex-image-1.pdf" descr="latex-image-1.pdf"/>
          <p:cNvPicPr>
            <a:picLocks noChangeAspect="1"/>
          </p:cNvPicPr>
          <p:nvPr/>
        </p:nvPicPr>
        <p:blipFill>
          <a:blip r:embed="rId9">
            <a:extLst/>
          </a:blip>
          <a:stretch>
            <a:fillRect/>
          </a:stretch>
        </p:blipFill>
        <p:spPr>
          <a:xfrm>
            <a:off x="2622762" y="3293777"/>
            <a:ext cx="186467" cy="16952"/>
          </a:xfrm>
          <a:prstGeom prst="rect">
            <a:avLst/>
          </a:prstGeom>
          <a:ln w="12700">
            <a:miter lim="400000"/>
          </a:ln>
        </p:spPr>
      </p:pic>
      <p:sp>
        <p:nvSpPr>
          <p:cNvPr id="651" name="Rectangle"/>
          <p:cNvSpPr/>
          <p:nvPr/>
        </p:nvSpPr>
        <p:spPr>
          <a:xfrm>
            <a:off x="4963045" y="3084479"/>
            <a:ext cx="328294" cy="775719"/>
          </a:xfrm>
          <a:prstGeom prst="rect">
            <a:avLst/>
          </a:prstGeom>
          <a:solidFill>
            <a:srgbClr val="FFFFFF"/>
          </a:solidFill>
          <a:ln w="12700">
            <a:miter lim="400000"/>
          </a:ln>
        </p:spPr>
        <p:txBody>
          <a:bodyPr lIns="45718" tIns="45718" rIns="45718" bIns="45718" anchor="ctr"/>
          <a:lstStyle/>
          <a:p>
            <a:pPr/>
          </a:p>
        </p:txBody>
      </p:sp>
      <p:sp>
        <p:nvSpPr>
          <p:cNvPr id="652" name="Rectangle"/>
          <p:cNvSpPr/>
          <p:nvPr/>
        </p:nvSpPr>
        <p:spPr>
          <a:xfrm>
            <a:off x="7141747" y="2903819"/>
            <a:ext cx="328293" cy="775719"/>
          </a:xfrm>
          <a:prstGeom prst="rect">
            <a:avLst/>
          </a:prstGeom>
          <a:solidFill>
            <a:srgbClr val="FFFFFF"/>
          </a:solidFill>
          <a:ln w="12700">
            <a:miter lim="400000"/>
          </a:ln>
        </p:spPr>
        <p:txBody>
          <a:bodyPr lIns="45718" tIns="45718" rIns="45718" bIns="45718" anchor="ctr"/>
          <a:lstStyle/>
          <a:p>
            <a:pPr/>
          </a:p>
        </p:txBody>
      </p:sp>
      <p:sp>
        <p:nvSpPr>
          <p:cNvPr id="653" name="Rectangle"/>
          <p:cNvSpPr/>
          <p:nvPr/>
        </p:nvSpPr>
        <p:spPr>
          <a:xfrm>
            <a:off x="9478722" y="2903819"/>
            <a:ext cx="328294" cy="775719"/>
          </a:xfrm>
          <a:prstGeom prst="rect">
            <a:avLst/>
          </a:prstGeom>
          <a:solidFill>
            <a:srgbClr val="FFFFFF"/>
          </a:solidFill>
          <a:ln w="12700">
            <a:miter lim="400000"/>
          </a:ln>
        </p:spPr>
        <p:txBody>
          <a:bodyPr lIns="45718" tIns="45718" rIns="45718" bIns="45718" anchor="ctr"/>
          <a:lstStyle/>
          <a:p>
            <a:pPr/>
          </a:p>
        </p:txBody>
      </p:sp>
      <p:pic>
        <p:nvPicPr>
          <p:cNvPr id="654" name="Image" descr="Image"/>
          <p:cNvPicPr>
            <a:picLocks noChangeAspect="1"/>
          </p:cNvPicPr>
          <p:nvPr/>
        </p:nvPicPr>
        <p:blipFill>
          <a:blip r:embed="rId10">
            <a:extLst/>
          </a:blip>
          <a:stretch>
            <a:fillRect/>
          </a:stretch>
        </p:blipFill>
        <p:spPr>
          <a:xfrm>
            <a:off x="4994006" y="3188792"/>
            <a:ext cx="186467" cy="177991"/>
          </a:xfrm>
          <a:prstGeom prst="rect">
            <a:avLst/>
          </a:prstGeom>
          <a:ln w="12700">
            <a:miter lim="400000"/>
          </a:ln>
        </p:spPr>
      </p:pic>
      <p:pic>
        <p:nvPicPr>
          <p:cNvPr id="655" name="Image" descr="Image"/>
          <p:cNvPicPr>
            <a:picLocks noChangeAspect="1"/>
          </p:cNvPicPr>
          <p:nvPr/>
        </p:nvPicPr>
        <p:blipFill>
          <a:blip r:embed="rId10">
            <a:extLst/>
          </a:blip>
          <a:stretch>
            <a:fillRect/>
          </a:stretch>
        </p:blipFill>
        <p:spPr>
          <a:xfrm>
            <a:off x="7249065" y="3214192"/>
            <a:ext cx="186466" cy="177991"/>
          </a:xfrm>
          <a:prstGeom prst="rect">
            <a:avLst/>
          </a:prstGeom>
          <a:ln w="12700">
            <a:miter lim="400000"/>
          </a:ln>
        </p:spPr>
      </p:pic>
      <p:pic>
        <p:nvPicPr>
          <p:cNvPr id="656" name="Image" descr="Image"/>
          <p:cNvPicPr>
            <a:picLocks noChangeAspect="1"/>
          </p:cNvPicPr>
          <p:nvPr/>
        </p:nvPicPr>
        <p:blipFill>
          <a:blip r:embed="rId10">
            <a:extLst/>
          </a:blip>
          <a:stretch>
            <a:fillRect/>
          </a:stretch>
        </p:blipFill>
        <p:spPr>
          <a:xfrm>
            <a:off x="9535083" y="3188792"/>
            <a:ext cx="186467" cy="177991"/>
          </a:xfrm>
          <a:prstGeom prst="rect">
            <a:avLst/>
          </a:prstGeom>
          <a:ln w="12700">
            <a:miter lim="400000"/>
          </a:ln>
        </p:spPr>
      </p:pic>
      <p:sp>
        <p:nvSpPr>
          <p:cNvPr id="657" name="Rectangle"/>
          <p:cNvSpPr/>
          <p:nvPr/>
        </p:nvSpPr>
        <p:spPr>
          <a:xfrm>
            <a:off x="1727536" y="2878419"/>
            <a:ext cx="900139" cy="949690"/>
          </a:xfrm>
          <a:prstGeom prst="rect">
            <a:avLst/>
          </a:prstGeom>
          <a:solidFill>
            <a:srgbClr val="FFFFFF"/>
          </a:solidFill>
          <a:ln w="12700">
            <a:miter lim="400000"/>
          </a:ln>
        </p:spPr>
        <p:txBody>
          <a:bodyPr lIns="45718" tIns="45718" rIns="45718" bIns="45718" anchor="ctr"/>
          <a:lstStyle/>
          <a:p>
            <a:pPr/>
          </a:p>
        </p:txBody>
      </p:sp>
      <p:pic>
        <p:nvPicPr>
          <p:cNvPr id="658" name="Image" descr="Image"/>
          <p:cNvPicPr>
            <a:picLocks noChangeAspect="1"/>
          </p:cNvPicPr>
          <p:nvPr/>
        </p:nvPicPr>
        <p:blipFill>
          <a:blip r:embed="rId11">
            <a:extLst/>
          </a:blip>
          <a:stretch>
            <a:fillRect/>
          </a:stretch>
        </p:blipFill>
        <p:spPr>
          <a:xfrm>
            <a:off x="1322244" y="3147073"/>
            <a:ext cx="1236632" cy="539382"/>
          </a:xfrm>
          <a:prstGeom prst="rect">
            <a:avLst/>
          </a:prstGeom>
          <a:ln w="12700">
            <a:miter lim="400000"/>
          </a:ln>
        </p:spPr>
      </p:pic>
      <p:sp>
        <p:nvSpPr>
          <p:cNvPr id="659" name="Rectangle"/>
          <p:cNvSpPr/>
          <p:nvPr/>
        </p:nvSpPr>
        <p:spPr>
          <a:xfrm>
            <a:off x="6534782" y="2145787"/>
            <a:ext cx="328293" cy="775719"/>
          </a:xfrm>
          <a:prstGeom prst="rect">
            <a:avLst/>
          </a:prstGeom>
          <a:solidFill>
            <a:srgbClr val="FFFFFF"/>
          </a:solidFill>
          <a:ln w="12700">
            <a:miter lim="400000"/>
          </a:ln>
        </p:spPr>
        <p:txBody>
          <a:bodyPr lIns="45718" tIns="45718" rIns="45718" bIns="45718" anchor="ctr"/>
          <a:lstStyle/>
          <a:p>
            <a:pPr/>
          </a:p>
        </p:txBody>
      </p:sp>
      <p:pic>
        <p:nvPicPr>
          <p:cNvPr id="660" name="Image" descr="Image"/>
          <p:cNvPicPr>
            <a:picLocks noChangeAspect="1"/>
          </p:cNvPicPr>
          <p:nvPr/>
        </p:nvPicPr>
        <p:blipFill>
          <a:blip r:embed="rId10">
            <a:extLst/>
          </a:blip>
          <a:stretch>
            <a:fillRect/>
          </a:stretch>
        </p:blipFill>
        <p:spPr>
          <a:xfrm>
            <a:off x="6642100" y="2456160"/>
            <a:ext cx="186467" cy="17799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4" name="RankNet [Burges et al. 2010]"/>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RankNet [Burges et al. 2010]</a:t>
            </a:r>
          </a:p>
        </p:txBody>
      </p:sp>
      <p:sp>
        <p:nvSpPr>
          <p:cNvPr id="66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666" name="latex-image-1.pdf" descr="latex-image-1.pdf"/>
          <p:cNvPicPr>
            <a:picLocks noChangeAspect="1"/>
          </p:cNvPicPr>
          <p:nvPr/>
        </p:nvPicPr>
        <p:blipFill>
          <a:blip r:embed="rId3">
            <a:extLst/>
          </a:blip>
          <a:stretch>
            <a:fillRect/>
          </a:stretch>
        </p:blipFill>
        <p:spPr>
          <a:xfrm>
            <a:off x="2790587" y="2560234"/>
            <a:ext cx="5323142" cy="600776"/>
          </a:xfrm>
          <a:prstGeom prst="rect">
            <a:avLst/>
          </a:prstGeom>
          <a:ln w="12700">
            <a:miter lim="400000"/>
          </a:ln>
        </p:spPr>
      </p:pic>
      <p:pic>
        <p:nvPicPr>
          <p:cNvPr id="667" name="latex-image-1.pdf" descr="latex-image-1.pdf"/>
          <p:cNvPicPr>
            <a:picLocks noChangeAspect="1"/>
          </p:cNvPicPr>
          <p:nvPr/>
        </p:nvPicPr>
        <p:blipFill>
          <a:blip r:embed="rId4">
            <a:extLst/>
          </a:blip>
          <a:stretch>
            <a:fillRect/>
          </a:stretch>
        </p:blipFill>
        <p:spPr>
          <a:xfrm>
            <a:off x="1314365" y="3562471"/>
            <a:ext cx="9563270" cy="529924"/>
          </a:xfrm>
          <a:prstGeom prst="rect">
            <a:avLst/>
          </a:prstGeom>
          <a:ln w="12700">
            <a:miter lim="400000"/>
          </a:ln>
        </p:spPr>
      </p:pic>
      <p:pic>
        <p:nvPicPr>
          <p:cNvPr id="668" name="latex-image-1.pdf" descr="latex-image-1.pdf"/>
          <p:cNvPicPr>
            <a:picLocks noChangeAspect="1"/>
          </p:cNvPicPr>
          <p:nvPr/>
        </p:nvPicPr>
        <p:blipFill>
          <a:blip r:embed="rId5">
            <a:extLst/>
          </a:blip>
          <a:stretch>
            <a:fillRect/>
          </a:stretch>
        </p:blipFill>
        <p:spPr>
          <a:xfrm>
            <a:off x="1881833" y="4351984"/>
            <a:ext cx="7820475" cy="691838"/>
          </a:xfrm>
          <a:prstGeom prst="rect">
            <a:avLst/>
          </a:prstGeom>
          <a:ln w="12700">
            <a:miter lim="400000"/>
          </a:ln>
        </p:spPr>
      </p:pic>
      <p:sp>
        <p:nvSpPr>
          <p:cNvPr id="669" name="Rectangle"/>
          <p:cNvSpPr/>
          <p:nvPr/>
        </p:nvSpPr>
        <p:spPr>
          <a:xfrm>
            <a:off x="6945711" y="4278798"/>
            <a:ext cx="2876172" cy="976927"/>
          </a:xfrm>
          <a:prstGeom prst="rect">
            <a:avLst/>
          </a:prstGeom>
          <a:ln w="25400">
            <a:solidFill>
              <a:srgbClr val="FF2600"/>
            </a:solidFill>
          </a:ln>
        </p:spPr>
        <p:txBody>
          <a:bodyPr lIns="45718" tIns="45718" rIns="45718" bIns="45718" anchor="ctr"/>
          <a:lstStyle/>
          <a:p>
            <a:pPr/>
          </a:p>
        </p:txBody>
      </p:sp>
      <p:pic>
        <p:nvPicPr>
          <p:cNvPr id="670" name="latex-image-1.pdf" descr="latex-image-1.pdf"/>
          <p:cNvPicPr>
            <a:picLocks noChangeAspect="1"/>
          </p:cNvPicPr>
          <p:nvPr/>
        </p:nvPicPr>
        <p:blipFill>
          <a:blip r:embed="rId6">
            <a:extLst/>
          </a:blip>
          <a:stretch>
            <a:fillRect/>
          </a:stretch>
        </p:blipFill>
        <p:spPr>
          <a:xfrm>
            <a:off x="9242348" y="5442127"/>
            <a:ext cx="234224" cy="267685"/>
          </a:xfrm>
          <a:prstGeom prst="rect">
            <a:avLst/>
          </a:prstGeom>
          <a:ln w="12700">
            <a:miter lim="400000"/>
          </a:ln>
        </p:spPr>
      </p:pic>
      <p:pic>
        <p:nvPicPr>
          <p:cNvPr id="671" name="latex-image-1.pdf" descr="latex-image-1.pdf"/>
          <p:cNvPicPr>
            <a:picLocks noChangeAspect="1"/>
          </p:cNvPicPr>
          <p:nvPr/>
        </p:nvPicPr>
        <p:blipFill>
          <a:blip r:embed="rId7">
            <a:extLst/>
          </a:blip>
          <a:stretch>
            <a:fillRect/>
          </a:stretch>
        </p:blipFill>
        <p:spPr>
          <a:xfrm>
            <a:off x="2878537" y="4838543"/>
            <a:ext cx="166490" cy="190275"/>
          </a:xfrm>
          <a:prstGeom prst="rect">
            <a:avLst/>
          </a:prstGeom>
          <a:ln w="12700">
            <a:miter lim="400000"/>
          </a:ln>
        </p:spPr>
      </p:pic>
      <p:pic>
        <p:nvPicPr>
          <p:cNvPr id="672" name="latex-image-1.pdf" descr="latex-image-1.pdf"/>
          <p:cNvPicPr>
            <a:picLocks noChangeAspect="1"/>
          </p:cNvPicPr>
          <p:nvPr/>
        </p:nvPicPr>
        <p:blipFill>
          <a:blip r:embed="rId7">
            <a:extLst/>
          </a:blip>
          <a:stretch>
            <a:fillRect/>
          </a:stretch>
        </p:blipFill>
        <p:spPr>
          <a:xfrm>
            <a:off x="4237437" y="4838543"/>
            <a:ext cx="166490" cy="190275"/>
          </a:xfrm>
          <a:prstGeom prst="rect">
            <a:avLst/>
          </a:prstGeom>
          <a:ln w="12700">
            <a:miter lim="400000"/>
          </a:ln>
        </p:spPr>
      </p:pic>
      <p:pic>
        <p:nvPicPr>
          <p:cNvPr id="673" name="latex-image-1.pdf" descr="latex-image-1.pdf"/>
          <p:cNvPicPr>
            <a:picLocks noChangeAspect="1"/>
          </p:cNvPicPr>
          <p:nvPr/>
        </p:nvPicPr>
        <p:blipFill>
          <a:blip r:embed="rId8">
            <a:extLst/>
          </a:blip>
          <a:stretch>
            <a:fillRect/>
          </a:stretch>
        </p:blipFill>
        <p:spPr>
          <a:xfrm>
            <a:off x="9933664" y="4432941"/>
            <a:ext cx="398159" cy="496167"/>
          </a:xfrm>
          <a:prstGeom prst="rect">
            <a:avLst/>
          </a:prstGeom>
          <a:ln w="12700">
            <a:miter lim="400000"/>
          </a:ln>
        </p:spPr>
      </p:pic>
      <p:sp>
        <p:nvSpPr>
          <p:cNvPr id="674" name="{i, j} in I: for all pairs of i, j in the data (both positive and negative)"/>
          <p:cNvSpPr txBox="1"/>
          <p:nvPr/>
        </p:nvSpPr>
        <p:spPr>
          <a:xfrm>
            <a:off x="535017" y="6241020"/>
            <a:ext cx="983428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{i, j} in I: for all pairs of i, j in the data (both positive and negative)</a:t>
            </a:r>
          </a:p>
        </p:txBody>
      </p:sp>
      <p:sp>
        <p:nvSpPr>
          <p:cNvPr id="675" name="Take the gradient of C_i,j w.r.t. w_k:"/>
          <p:cNvSpPr txBox="1"/>
          <p:nvPr>
            <p:ph type="body" sz="quarter" idx="4294967295"/>
          </p:nvPr>
        </p:nvSpPr>
        <p:spPr>
          <a:xfrm>
            <a:off x="631530" y="1544531"/>
            <a:ext cx="10928940" cy="964727"/>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Take the gradient of C_i,j w.r.t. w_k:</a:t>
            </a:r>
          </a:p>
        </p:txBody>
      </p:sp>
      <p:sp>
        <p:nvSpPr>
          <p:cNvPr id="676" name="Rectangle"/>
          <p:cNvSpPr/>
          <p:nvPr/>
        </p:nvSpPr>
        <p:spPr>
          <a:xfrm>
            <a:off x="4657914" y="3338969"/>
            <a:ext cx="2876172" cy="749169"/>
          </a:xfrm>
          <a:prstGeom prst="rect">
            <a:avLst/>
          </a:prstGeom>
          <a:ln w="25400">
            <a:solidFill>
              <a:srgbClr val="FF2600"/>
            </a:solidFill>
          </a:ln>
        </p:spPr>
        <p:txBody>
          <a:bodyPr lIns="45718" tIns="45718" rIns="45718" bIns="45718" anchor="ctr"/>
          <a:lstStyle/>
          <a:p>
            <a:pPr/>
          </a:p>
        </p:txBody>
      </p:sp>
      <p:sp>
        <p:nvSpPr>
          <p:cNvPr id="677" name="Rectangle"/>
          <p:cNvSpPr/>
          <p:nvPr/>
        </p:nvSpPr>
        <p:spPr>
          <a:xfrm>
            <a:off x="9059291" y="3452849"/>
            <a:ext cx="600338" cy="749168"/>
          </a:xfrm>
          <a:prstGeom prst="rect">
            <a:avLst/>
          </a:prstGeom>
          <a:ln w="25400">
            <a:solidFill>
              <a:srgbClr val="FF2600"/>
            </a:solidFill>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1" name="RankNet [Burges et al. 2010]"/>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RankNet [Burges et al. 2010]</a:t>
            </a:r>
          </a:p>
        </p:txBody>
      </p:sp>
      <p:sp>
        <p:nvSpPr>
          <p:cNvPr id="68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83" name="describes the desired change of scores for the document pair di and dj:…"/>
          <p:cNvSpPr txBox="1"/>
          <p:nvPr>
            <p:ph type="body" idx="4294967295"/>
          </p:nvPr>
        </p:nvSpPr>
        <p:spPr>
          <a:xfrm>
            <a:off x="631530" y="1544531"/>
            <a:ext cx="11023258" cy="467267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       describes the desired change of scores for the document pair di and dj:</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600"/>
              </a:spcBef>
              <a:buClr>
                <a:srgbClr val="437085"/>
              </a:buClr>
              <a:buFontTx/>
              <a:buChar char="▪"/>
              <a:defRPr sz="2400">
                <a:solidFill>
                  <a:srgbClr val="000000"/>
                </a:solidFill>
                <a:latin typeface="Arial"/>
                <a:ea typeface="Arial"/>
                <a:cs typeface="Arial"/>
                <a:sym typeface="Arial"/>
              </a:defRPr>
            </a:pPr>
            <a:r>
              <a:t>The sum of all </a:t>
            </a:r>
            <a:r>
              <a:t>λ</a:t>
            </a:r>
            <a:r>
              <a:rPr baseline="-28166" i="1"/>
              <a:t>ij</a:t>
            </a:r>
            <a:r>
              <a:t> ’s and </a:t>
            </a:r>
            <a:r>
              <a:t>λ</a:t>
            </a:r>
            <a:r>
              <a:rPr baseline="-28166" i="1"/>
              <a:t>ji</a:t>
            </a:r>
            <a:r>
              <a:t> ’s of a query-doc vector </a:t>
            </a:r>
            <a:r>
              <a:rPr i="1"/>
              <a:t>x</a:t>
            </a:r>
            <a:r>
              <a:rPr baseline="-28166" i="1"/>
              <a:t>i</a:t>
            </a:r>
            <a:r>
              <a:rPr i="1"/>
              <a:t> </a:t>
            </a:r>
            <a:r>
              <a:t>w.r.t. all other differently labelled documents for </a:t>
            </a:r>
            <a:r>
              <a:rPr i="1"/>
              <a:t>q </a:t>
            </a:r>
            <a:r>
              <a:t>(turned the pairwise loss into a point-wise form)</a:t>
            </a:r>
          </a:p>
          <a:p>
            <a:pPr>
              <a:spcBef>
                <a:spcPts val="600"/>
              </a:spcBef>
              <a:buClr>
                <a:srgbClr val="437085"/>
              </a:buClr>
              <a:buFontTx/>
              <a:buChar char="▪"/>
              <a:defRPr sz="2400">
                <a:solidFill>
                  <a:srgbClr val="000000"/>
                </a:solidFill>
                <a:latin typeface="Arial"/>
                <a:ea typeface="Arial"/>
                <a:cs typeface="Arial"/>
                <a:sym typeface="Arial"/>
              </a:defRPr>
            </a:pPr>
          </a:p>
          <a:p>
            <a:pPr>
              <a:spcBef>
                <a:spcPts val="600"/>
              </a:spcBef>
              <a:buClr>
                <a:srgbClr val="437085"/>
              </a:buClr>
              <a:buFontTx/>
              <a:buChar char="▪"/>
              <a:defRPr sz="2400">
                <a:solidFill>
                  <a:srgbClr val="000000"/>
                </a:solidFill>
                <a:latin typeface="Arial"/>
                <a:ea typeface="Arial"/>
                <a:cs typeface="Arial"/>
                <a:sym typeface="Arial"/>
              </a:defRPr>
            </a:pPr>
          </a:p>
          <a:p>
            <a:pPr>
              <a:spcBef>
                <a:spcPts val="600"/>
              </a:spcBef>
              <a:buClr>
                <a:srgbClr val="437085"/>
              </a:buClr>
              <a:buFontTx/>
              <a:buChar char="▪"/>
              <a:defRPr sz="2400">
                <a:solidFill>
                  <a:srgbClr val="000000"/>
                </a:solidFill>
                <a:latin typeface="Arial"/>
                <a:ea typeface="Arial"/>
                <a:cs typeface="Arial"/>
                <a:sym typeface="Arial"/>
              </a:defRPr>
            </a:pPr>
            <a:r>
              <a:t>Therefore,       is sort of a “gradient” w.r.t. document di under query q</a:t>
            </a:r>
          </a:p>
        </p:txBody>
      </p:sp>
      <p:pic>
        <p:nvPicPr>
          <p:cNvPr id="684" name="Image" descr="Image"/>
          <p:cNvPicPr>
            <a:picLocks noChangeAspect="1"/>
          </p:cNvPicPr>
          <p:nvPr/>
        </p:nvPicPr>
        <p:blipFill>
          <a:blip r:embed="rId3">
            <a:extLst/>
          </a:blip>
          <a:stretch>
            <a:fillRect/>
          </a:stretch>
        </p:blipFill>
        <p:spPr>
          <a:xfrm>
            <a:off x="942847" y="1615276"/>
            <a:ext cx="480039" cy="355229"/>
          </a:xfrm>
          <a:prstGeom prst="rect">
            <a:avLst/>
          </a:prstGeom>
          <a:ln w="12700">
            <a:miter lim="400000"/>
          </a:ln>
        </p:spPr>
      </p:pic>
      <p:pic>
        <p:nvPicPr>
          <p:cNvPr id="685" name="Image" descr="Image"/>
          <p:cNvPicPr>
            <a:picLocks noChangeAspect="1"/>
          </p:cNvPicPr>
          <p:nvPr/>
        </p:nvPicPr>
        <p:blipFill>
          <a:blip r:embed="rId4">
            <a:extLst/>
          </a:blip>
          <a:stretch>
            <a:fillRect/>
          </a:stretch>
        </p:blipFill>
        <p:spPr>
          <a:xfrm>
            <a:off x="2945936" y="2433931"/>
            <a:ext cx="5432619" cy="635900"/>
          </a:xfrm>
          <a:prstGeom prst="rect">
            <a:avLst/>
          </a:prstGeom>
          <a:ln w="12700">
            <a:miter lim="400000"/>
          </a:ln>
        </p:spPr>
      </p:pic>
      <p:sp>
        <p:nvSpPr>
          <p:cNvPr id="686" name="Rectangle"/>
          <p:cNvSpPr/>
          <p:nvPr/>
        </p:nvSpPr>
        <p:spPr>
          <a:xfrm>
            <a:off x="6960700" y="2485587"/>
            <a:ext cx="1590261" cy="532588"/>
          </a:xfrm>
          <a:prstGeom prst="rect">
            <a:avLst/>
          </a:prstGeom>
          <a:ln w="25400">
            <a:solidFill>
              <a:srgbClr val="FF2600"/>
            </a:solidFill>
          </a:ln>
        </p:spPr>
        <p:txBody>
          <a:bodyPr lIns="45718" tIns="45718" rIns="45718" bIns="45718" anchor="ctr"/>
          <a:lstStyle/>
          <a:p>
            <a:pPr/>
          </a:p>
        </p:txBody>
      </p:sp>
      <p:sp>
        <p:nvSpPr>
          <p:cNvPr id="687" name="Text Box 19"/>
          <p:cNvSpPr txBox="1"/>
          <p:nvPr/>
        </p:nvSpPr>
        <p:spPr>
          <a:xfrm>
            <a:off x="8905220" y="2659790"/>
            <a:ext cx="1979487"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2600"/>
                </a:solidFill>
                <a:latin typeface="Calibri"/>
                <a:ea typeface="Calibri"/>
                <a:cs typeface="Calibri"/>
                <a:sym typeface="Calibri"/>
              </a:defRPr>
            </a:lvl1pPr>
          </a:lstStyle>
          <a:p>
            <a:pPr/>
            <a:r>
              <a:t>Constant given di,dj</a:t>
            </a:r>
          </a:p>
        </p:txBody>
      </p:sp>
      <p:pic>
        <p:nvPicPr>
          <p:cNvPr id="688" name="Image" descr="Image"/>
          <p:cNvPicPr>
            <a:picLocks noChangeAspect="1"/>
          </p:cNvPicPr>
          <p:nvPr/>
        </p:nvPicPr>
        <p:blipFill>
          <a:blip r:embed="rId5">
            <a:extLst/>
          </a:blip>
          <a:stretch>
            <a:fillRect/>
          </a:stretch>
        </p:blipFill>
        <p:spPr>
          <a:xfrm>
            <a:off x="3436980" y="4216074"/>
            <a:ext cx="4810725" cy="758814"/>
          </a:xfrm>
          <a:prstGeom prst="rect">
            <a:avLst/>
          </a:prstGeom>
          <a:ln w="12700">
            <a:miter lim="400000"/>
          </a:ln>
        </p:spPr>
      </p:pic>
      <p:pic>
        <p:nvPicPr>
          <p:cNvPr id="689" name="Image" descr="Image"/>
          <p:cNvPicPr>
            <a:picLocks noChangeAspect="1"/>
          </p:cNvPicPr>
          <p:nvPr/>
        </p:nvPicPr>
        <p:blipFill>
          <a:blip r:embed="rId6">
            <a:extLst/>
          </a:blip>
          <a:stretch>
            <a:fillRect/>
          </a:stretch>
        </p:blipFill>
        <p:spPr>
          <a:xfrm>
            <a:off x="2571752" y="5086563"/>
            <a:ext cx="291452" cy="33308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96" name="Image" descr="Image"/>
          <p:cNvPicPr>
            <a:picLocks noChangeAspect="1"/>
          </p:cNvPicPr>
          <p:nvPr/>
        </p:nvPicPr>
        <p:blipFill>
          <a:blip r:embed="rId3">
            <a:extLst/>
          </a:blip>
          <a:stretch>
            <a:fillRect/>
          </a:stretch>
        </p:blipFill>
        <p:spPr>
          <a:xfrm>
            <a:off x="1704909" y="2119434"/>
            <a:ext cx="1472551" cy="1541042"/>
          </a:xfrm>
          <a:prstGeom prst="rect">
            <a:avLst/>
          </a:prstGeom>
          <a:ln w="12700">
            <a:miter lim="400000"/>
          </a:ln>
        </p:spPr>
      </p:pic>
      <p:sp>
        <p:nvSpPr>
          <p:cNvPr id="97" name="query = “best phone”"/>
          <p:cNvSpPr txBox="1"/>
          <p:nvPr/>
        </p:nvSpPr>
        <p:spPr>
          <a:xfrm>
            <a:off x="1416380" y="4037331"/>
            <a:ext cx="3796639"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000000"/>
                </a:solidFill>
                <a:latin typeface="Arial"/>
                <a:ea typeface="Arial"/>
                <a:cs typeface="Arial"/>
                <a:sym typeface="Arial"/>
              </a:defRPr>
            </a:lvl1pPr>
          </a:lstStyle>
          <a:p>
            <a:pPr/>
            <a:r>
              <a:t>query = “best phone”</a:t>
            </a:r>
          </a:p>
        </p:txBody>
      </p:sp>
      <p:pic>
        <p:nvPicPr>
          <p:cNvPr id="98" name="Image" descr="Image"/>
          <p:cNvPicPr>
            <a:picLocks noChangeAspect="1"/>
          </p:cNvPicPr>
          <p:nvPr/>
        </p:nvPicPr>
        <p:blipFill>
          <a:blip r:embed="rId4">
            <a:extLst/>
          </a:blip>
          <a:stretch>
            <a:fillRect/>
          </a:stretch>
        </p:blipFill>
        <p:spPr>
          <a:xfrm>
            <a:off x="5010199" y="2272986"/>
            <a:ext cx="547560" cy="1233938"/>
          </a:xfrm>
          <a:prstGeom prst="rect">
            <a:avLst/>
          </a:prstGeom>
          <a:ln w="12700">
            <a:miter lim="400000"/>
          </a:ln>
        </p:spPr>
      </p:pic>
      <p:pic>
        <p:nvPicPr>
          <p:cNvPr id="99" name="Image" descr="Image"/>
          <p:cNvPicPr>
            <a:picLocks noChangeAspect="1"/>
          </p:cNvPicPr>
          <p:nvPr/>
        </p:nvPicPr>
        <p:blipFill>
          <a:blip r:embed="rId4">
            <a:extLst/>
          </a:blip>
          <a:stretch>
            <a:fillRect/>
          </a:stretch>
        </p:blipFill>
        <p:spPr>
          <a:xfrm>
            <a:off x="7461299" y="2272986"/>
            <a:ext cx="547561" cy="1233938"/>
          </a:xfrm>
          <a:prstGeom prst="rect">
            <a:avLst/>
          </a:prstGeom>
          <a:ln w="12700">
            <a:miter lim="400000"/>
          </a:ln>
        </p:spPr>
      </p:pic>
      <p:sp>
        <p:nvSpPr>
          <p:cNvPr id="100" name="$400, 20G, Nokia"/>
          <p:cNvSpPr txBox="1"/>
          <p:nvPr/>
        </p:nvSpPr>
        <p:spPr>
          <a:xfrm>
            <a:off x="4534230" y="3783331"/>
            <a:ext cx="139738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$400, 20G, Nokia</a:t>
            </a:r>
          </a:p>
        </p:txBody>
      </p:sp>
      <p:sp>
        <p:nvSpPr>
          <p:cNvPr id="101" name="$500, 30G, Nokia"/>
          <p:cNvSpPr txBox="1"/>
          <p:nvPr/>
        </p:nvSpPr>
        <p:spPr>
          <a:xfrm>
            <a:off x="7137730" y="3783331"/>
            <a:ext cx="139738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$500, 30G, Nokia</a:t>
            </a:r>
          </a:p>
        </p:txBody>
      </p:sp>
      <p:sp>
        <p:nvSpPr>
          <p:cNvPr id="102" name="$600, 40G, iphone"/>
          <p:cNvSpPr txBox="1"/>
          <p:nvPr/>
        </p:nvSpPr>
        <p:spPr>
          <a:xfrm>
            <a:off x="9741230" y="3783331"/>
            <a:ext cx="139738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$600, 40G, iphone</a:t>
            </a:r>
          </a:p>
        </p:txBody>
      </p:sp>
      <p:sp>
        <p:nvSpPr>
          <p:cNvPr id="103" name="Rectangle"/>
          <p:cNvSpPr/>
          <p:nvPr/>
        </p:nvSpPr>
        <p:spPr>
          <a:xfrm>
            <a:off x="9359900" y="1917700"/>
            <a:ext cx="2160042" cy="2633737"/>
          </a:xfrm>
          <a:prstGeom prst="rect">
            <a:avLst/>
          </a:prstGeom>
          <a:ln w="25400">
            <a:solidFill>
              <a:srgbClr val="FF2600"/>
            </a:solidFill>
            <a:miter lim="400000"/>
          </a:ln>
        </p:spPr>
        <p:txBody>
          <a:bodyPr lIns="45718" tIns="45718" rIns="45718" bIns="45718" anchor="ctr"/>
          <a:lstStyle/>
          <a:p>
            <a:pPr/>
          </a:p>
        </p:txBody>
      </p:sp>
      <p:sp>
        <p:nvSpPr>
          <p:cNvPr id="104" name="observed click"/>
          <p:cNvSpPr txBox="1"/>
          <p:nvPr/>
        </p:nvSpPr>
        <p:spPr>
          <a:xfrm>
            <a:off x="9461303" y="4852741"/>
            <a:ext cx="1957236"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observed click</a:t>
            </a:r>
          </a:p>
        </p:txBody>
      </p:sp>
      <p:pic>
        <p:nvPicPr>
          <p:cNvPr id="105" name="Image" descr="Image"/>
          <p:cNvPicPr>
            <a:picLocks noChangeAspect="1"/>
          </p:cNvPicPr>
          <p:nvPr/>
        </p:nvPicPr>
        <p:blipFill>
          <a:blip r:embed="rId5">
            <a:extLst/>
          </a:blip>
          <a:stretch>
            <a:fillRect/>
          </a:stretch>
        </p:blipFill>
        <p:spPr>
          <a:xfrm>
            <a:off x="9912399" y="2217143"/>
            <a:ext cx="862926" cy="1541042"/>
          </a:xfrm>
          <a:prstGeom prst="rect">
            <a:avLst/>
          </a:prstGeom>
          <a:ln w="12700">
            <a:miter lim="400000"/>
          </a:ln>
        </p:spPr>
      </p:pic>
      <p:pic>
        <p:nvPicPr>
          <p:cNvPr id="106" name="Image" descr="Image"/>
          <p:cNvPicPr>
            <a:picLocks noChangeAspect="1"/>
          </p:cNvPicPr>
          <p:nvPr/>
        </p:nvPicPr>
        <p:blipFill>
          <a:blip r:embed="rId5">
            <a:extLst/>
          </a:blip>
          <a:stretch>
            <a:fillRect/>
          </a:stretch>
        </p:blipFill>
        <p:spPr>
          <a:xfrm>
            <a:off x="7303616" y="2217143"/>
            <a:ext cx="862926" cy="1541042"/>
          </a:xfrm>
          <a:prstGeom prst="rect">
            <a:avLst/>
          </a:prstGeom>
          <a:ln w="12700">
            <a:miter lim="400000"/>
          </a:ln>
        </p:spPr>
      </p:pic>
      <p:pic>
        <p:nvPicPr>
          <p:cNvPr id="107" name="Image" descr="Image"/>
          <p:cNvPicPr>
            <a:picLocks noChangeAspect="1"/>
          </p:cNvPicPr>
          <p:nvPr/>
        </p:nvPicPr>
        <p:blipFill>
          <a:blip r:embed="rId5">
            <a:extLst/>
          </a:blip>
          <a:stretch>
            <a:fillRect/>
          </a:stretch>
        </p:blipFill>
        <p:spPr>
          <a:xfrm>
            <a:off x="4852516" y="2217143"/>
            <a:ext cx="862926" cy="1541042"/>
          </a:xfrm>
          <a:prstGeom prst="rect">
            <a:avLst/>
          </a:prstGeom>
          <a:ln w="12700">
            <a:miter lim="400000"/>
          </a:ln>
        </p:spPr>
      </p:pic>
      <p:sp>
        <p:nvSpPr>
          <p:cNvPr id="108" name="session 1"/>
          <p:cNvSpPr txBox="1"/>
          <p:nvPr/>
        </p:nvSpPr>
        <p:spPr>
          <a:xfrm>
            <a:off x="6680003" y="5038947"/>
            <a:ext cx="1319786"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session 1</a:t>
            </a:r>
          </a:p>
        </p:txBody>
      </p:sp>
      <p:sp>
        <p:nvSpPr>
          <p:cNvPr id="109" name="session 2"/>
          <p:cNvSpPr txBox="1"/>
          <p:nvPr/>
        </p:nvSpPr>
        <p:spPr>
          <a:xfrm>
            <a:off x="6680003" y="5038947"/>
            <a:ext cx="1319786"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session 2</a:t>
            </a:r>
          </a:p>
        </p:txBody>
      </p:sp>
      <p:sp>
        <p:nvSpPr>
          <p:cNvPr id="110" name="The new query should match more relevant documents and fewer non-relevant documents"/>
          <p:cNvSpPr txBox="1"/>
          <p:nvPr/>
        </p:nvSpPr>
        <p:spPr>
          <a:xfrm>
            <a:off x="141903" y="7021984"/>
            <a:ext cx="11628794" cy="79266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1" marL="800100" indent="-342900">
              <a:spcBef>
                <a:spcPts val="500"/>
              </a:spcBef>
              <a:buSzPct val="100000"/>
              <a:buFont typeface="Arial"/>
              <a:buChar char="•"/>
              <a:defRPr sz="2400">
                <a:solidFill>
                  <a:srgbClr val="000000"/>
                </a:solidFill>
                <a:latin typeface="Arial"/>
                <a:ea typeface="Arial"/>
                <a:cs typeface="Arial"/>
                <a:sym typeface="Arial"/>
              </a:defRPr>
            </a:pPr>
            <a:r>
              <a:t>The new query should match more relevant documents and fewer non-relevant documents</a:t>
            </a:r>
          </a:p>
        </p:txBody>
      </p:sp>
      <p:sp>
        <p:nvSpPr>
          <p:cNvPr id="111" name="Review of Lecture 1-3: Parameter estimation"/>
          <p:cNvSpPr txBox="1"/>
          <p:nvPr>
            <p:ph type="title" idx="4294967295"/>
          </p:nvPr>
        </p:nvSpPr>
        <p:spPr>
          <a:xfrm>
            <a:off x="666260" y="447483"/>
            <a:ext cx="10550771" cy="713204"/>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Review of Lecture 1-3: Parameter estimation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3"/>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0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98"/>
                                        </p:tgtEl>
                                        <p:attrNameLst>
                                          <p:attrName>style.visibility</p:attrName>
                                        </p:attrNameLst>
                                      </p:cBhvr>
                                      <p:to>
                                        <p:strVal val="hidden"/>
                                      </p:to>
                                    </p:set>
                                  </p:childTnLst>
                                </p:cTn>
                              </p:par>
                            </p:childTnLst>
                          </p:cTn>
                        </p:par>
                        <p:par>
                          <p:cTn id="14" fill="hold">
                            <p:stCondLst>
                              <p:cond delay="0"/>
                            </p:stCondLst>
                            <p:childTnLst>
                              <p:par>
                                <p:cTn id="15" presetClass="exit" nodeType="afterEffect" presetSubtype="0" presetID="1" grpId="4" fill="hold">
                                  <p:stCondLst>
                                    <p:cond delay="0"/>
                                  </p:stCondLst>
                                  <p:iterate type="el" backwards="0">
                                    <p:tmAbs val="0"/>
                                  </p:iterate>
                                  <p:childTnLst>
                                    <p:set>
                                      <p:cBhvr>
                                        <p:cTn id="16" fill="hold">
                                          <p:stCondLst>
                                            <p:cond delay="0"/>
                                          </p:stCondLst>
                                        </p:cTn>
                                        <p:tgtEl>
                                          <p:spTgt spid="99"/>
                                        </p:tgtEl>
                                        <p:attrNameLst>
                                          <p:attrName>style.visibility</p:attrName>
                                        </p:attrNameLst>
                                      </p:cBhvr>
                                      <p:to>
                                        <p:strVal val="hidden"/>
                                      </p:to>
                                    </p:set>
                                  </p:childTnLst>
                                </p:cTn>
                              </p:par>
                            </p:childTnLst>
                          </p:cTn>
                        </p:par>
                        <p:par>
                          <p:cTn id="17" fill="hold">
                            <p:stCondLst>
                              <p:cond delay="0"/>
                            </p:stCondLst>
                            <p:childTnLst>
                              <p:par>
                                <p:cTn id="18" presetClass="exit" nodeType="afterEffect" presetSubtype="0" presetID="1" grpId="5" fill="hold">
                                  <p:stCondLst>
                                    <p:cond delay="0"/>
                                  </p:stCondLst>
                                  <p:iterate type="el" backwards="0">
                                    <p:tmAbs val="0"/>
                                  </p:iterate>
                                  <p:childTnLst>
                                    <p:set>
                                      <p:cBhvr>
                                        <p:cTn id="19" fill="hold">
                                          <p:stCondLst>
                                            <p:cond delay="0"/>
                                          </p:stCondLst>
                                        </p:cTn>
                                        <p:tgtEl>
                                          <p:spTgt spid="100"/>
                                        </p:tgtEl>
                                        <p:attrNameLst>
                                          <p:attrName>style.visibility</p:attrName>
                                        </p:attrNameLst>
                                      </p:cBhvr>
                                      <p:to>
                                        <p:strVal val="hidden"/>
                                      </p:to>
                                    </p:set>
                                  </p:childTnLst>
                                </p:cTn>
                              </p:par>
                            </p:childTnLst>
                          </p:cTn>
                        </p:par>
                        <p:par>
                          <p:cTn id="20" fill="hold">
                            <p:stCondLst>
                              <p:cond delay="0"/>
                            </p:stCondLst>
                            <p:childTnLst>
                              <p:par>
                                <p:cTn id="21" presetClass="exit" nodeType="afterEffect" presetSubtype="0" presetID="1" grpId="6" fill="hold">
                                  <p:stCondLst>
                                    <p:cond delay="0"/>
                                  </p:stCondLst>
                                  <p:iterate type="el" backwards="0">
                                    <p:tmAbs val="0"/>
                                  </p:iterate>
                                  <p:childTnLst>
                                    <p:set>
                                      <p:cBhvr>
                                        <p:cTn id="22" fill="hold">
                                          <p:stCondLst>
                                            <p:cond delay="0"/>
                                          </p:stCondLst>
                                        </p:cTn>
                                        <p:tgtEl>
                                          <p:spTgt spid="101"/>
                                        </p:tgtEl>
                                        <p:attrNameLst>
                                          <p:attrName>style.visibility</p:attrName>
                                        </p:attrNameLst>
                                      </p:cBhvr>
                                      <p:to>
                                        <p:strVal val="hidden"/>
                                      </p:to>
                                    </p:set>
                                  </p:childTnLst>
                                </p:cTn>
                              </p:par>
                            </p:childTnLst>
                          </p:cTn>
                        </p:par>
                        <p:par>
                          <p:cTn id="23" fill="hold">
                            <p:stCondLst>
                              <p:cond delay="0"/>
                            </p:stCondLst>
                            <p:childTnLst>
                              <p:par>
                                <p:cTn id="24" presetClass="exit" nodeType="afterEffect" presetSubtype="0" presetID="1" grpId="7" fill="hold">
                                  <p:stCondLst>
                                    <p:cond delay="0"/>
                                  </p:stCondLst>
                                  <p:iterate type="el" backwards="0">
                                    <p:tmAbs val="0"/>
                                  </p:iterate>
                                  <p:childTnLst>
                                    <p:set>
                                      <p:cBhvr>
                                        <p:cTn id="25" fill="hold">
                                          <p:stCondLst>
                                            <p:cond delay="0"/>
                                          </p:stCondLst>
                                        </p:cTn>
                                        <p:tgtEl>
                                          <p:spTgt spid="102"/>
                                        </p:tgtEl>
                                        <p:attrNameLst>
                                          <p:attrName>style.visibility</p:attrName>
                                        </p:attrNameLst>
                                      </p:cBhvr>
                                      <p:to>
                                        <p:strVal val="hidden"/>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107"/>
                                        </p:tgtEl>
                                        <p:attrNameLst>
                                          <p:attrName>style.visibility</p:attrName>
                                        </p:attrNameLst>
                                      </p:cBhvr>
                                      <p:to>
                                        <p:strVal val="visible"/>
                                      </p:to>
                                    </p:set>
                                  </p:childTnLst>
                                </p:cTn>
                              </p:par>
                            </p:childTnLst>
                          </p:cTn>
                        </p:par>
                        <p:par>
                          <p:cTn id="29" fill="hold">
                            <p:stCondLst>
                              <p:cond delay="0"/>
                            </p:stCondLst>
                            <p:childTnLst>
                              <p:par>
                                <p:cTn id="30" presetClass="entr" nodeType="afterEffect" presetSubtype="0" presetID="1" grpId="9" fill="hold">
                                  <p:stCondLst>
                                    <p:cond delay="0"/>
                                  </p:stCondLst>
                                  <p:iterate type="el" backwards="0">
                                    <p:tmAbs val="0"/>
                                  </p:iterate>
                                  <p:childTnLst>
                                    <p:set>
                                      <p:cBhvr>
                                        <p:cTn id="31" fill="hold"/>
                                        <p:tgtEl>
                                          <p:spTgt spid="106"/>
                                        </p:tgtEl>
                                        <p:attrNameLst>
                                          <p:attrName>style.visibility</p:attrName>
                                        </p:attrNameLst>
                                      </p:cBhvr>
                                      <p:to>
                                        <p:strVal val="visible"/>
                                      </p:to>
                                    </p:set>
                                  </p:childTnLst>
                                </p:cTn>
                              </p:par>
                            </p:childTnLst>
                          </p:cTn>
                        </p:par>
                        <p:par>
                          <p:cTn id="32" fill="hold">
                            <p:stCondLst>
                              <p:cond delay="0"/>
                            </p:stCondLst>
                            <p:childTnLst>
                              <p:par>
                                <p:cTn id="33" presetClass="exit" nodeType="afterEffect" presetSubtype="0" presetID="1" grpId="10" fill="hold">
                                  <p:stCondLst>
                                    <p:cond delay="0"/>
                                  </p:stCondLst>
                                  <p:iterate type="el" backwards="0">
                                    <p:tmAbs val="0"/>
                                  </p:iterate>
                                  <p:childTnLst>
                                    <p:set>
                                      <p:cBhvr>
                                        <p:cTn id="34" fill="hold">
                                          <p:stCondLst>
                                            <p:cond delay="0"/>
                                          </p:stCondLst>
                                        </p:cTn>
                                        <p:tgtEl>
                                          <p:spTgt spid="103"/>
                                        </p:tgtEl>
                                        <p:attrNameLst>
                                          <p:attrName>style.visibility</p:attrName>
                                        </p:attrNameLst>
                                      </p:cBhvr>
                                      <p:to>
                                        <p:strVal val="hidden"/>
                                      </p:to>
                                    </p:set>
                                  </p:childTnLst>
                                </p:cTn>
                              </p:par>
                            </p:childTnLst>
                          </p:cTn>
                        </p:par>
                        <p:par>
                          <p:cTn id="35" fill="hold">
                            <p:stCondLst>
                              <p:cond delay="0"/>
                            </p:stCondLst>
                            <p:childTnLst>
                              <p:par>
                                <p:cTn id="36" presetClass="exit" nodeType="afterEffect" presetSubtype="0" presetID="1" grpId="11" fill="hold">
                                  <p:stCondLst>
                                    <p:cond delay="0"/>
                                  </p:stCondLst>
                                  <p:iterate type="el" backwards="0">
                                    <p:tmAbs val="0"/>
                                  </p:iterate>
                                  <p:childTnLst>
                                    <p:set>
                                      <p:cBhvr>
                                        <p:cTn id="37" fill="hold">
                                          <p:stCondLst>
                                            <p:cond delay="0"/>
                                          </p:stCondLst>
                                        </p:cTn>
                                        <p:tgtEl>
                                          <p:spTgt spid="104"/>
                                        </p:tgtEl>
                                        <p:attrNameLst>
                                          <p:attrName>style.visibility</p:attrName>
                                        </p:attrNameLst>
                                      </p:cBhvr>
                                      <p:to>
                                        <p:strVal val="hidden"/>
                                      </p:to>
                                    </p:set>
                                  </p:childTnLst>
                                </p:cTn>
                              </p:par>
                            </p:childTnLst>
                          </p:cTn>
                        </p:par>
                        <p:par>
                          <p:cTn id="38" fill="hold">
                            <p:stCondLst>
                              <p:cond delay="0"/>
                            </p:stCondLst>
                            <p:childTnLst>
                              <p:par>
                                <p:cTn id="39" presetClass="exit" nodeType="afterEffect" presetSubtype="0" presetID="1" grpId="12" fill="hold">
                                  <p:stCondLst>
                                    <p:cond delay="0"/>
                                  </p:stCondLst>
                                  <p:iterate type="el" backwards="0">
                                    <p:tmAbs val="0"/>
                                  </p:iterate>
                                  <p:childTnLst>
                                    <p:set>
                                      <p:cBhvr>
                                        <p:cTn id="40" fill="hold">
                                          <p:stCondLst>
                                            <p:cond delay="0"/>
                                          </p:stCondLst>
                                        </p:cTn>
                                        <p:tgtEl>
                                          <p:spTgt spid="108"/>
                                        </p:tgtEl>
                                        <p:attrNameLst>
                                          <p:attrName>style.visibility</p:attrName>
                                        </p:attrNameLst>
                                      </p:cBhvr>
                                      <p:to>
                                        <p:strVal val="hidden"/>
                                      </p:to>
                                    </p:set>
                                  </p:childTnLst>
                                </p:cTn>
                              </p:par>
                            </p:childTnLst>
                          </p:cTn>
                        </p:par>
                        <p:par>
                          <p:cTn id="41" fill="hold">
                            <p:stCondLst>
                              <p:cond delay="0"/>
                            </p:stCondLst>
                            <p:childTnLst>
                              <p:par>
                                <p:cTn id="42" presetClass="entr" nodeType="afterEffect" presetSubtype="0" presetID="1" grpId="13" fill="hold">
                                  <p:stCondLst>
                                    <p:cond delay="0"/>
                                  </p:stCondLst>
                                  <p:iterate type="el" backwards="0">
                                    <p:tmAbs val="0"/>
                                  </p:iterate>
                                  <p:childTnLst>
                                    <p:set>
                                      <p:cBhvr>
                                        <p:cTn id="43" fill="hold"/>
                                        <p:tgtEl>
                                          <p:spTgt spid="1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6" grpId="9"/>
      <p:bldP build="whole" bldLvl="1" animBg="1" rev="0" advAuto="0" spid="100" grpId="5"/>
      <p:bldP build="whole" bldLvl="1" animBg="1" rev="0" advAuto="0" spid="102" grpId="7"/>
      <p:bldP build="whole" bldLvl="1" animBg="1" rev="0" advAuto="0" spid="99" grpId="4"/>
      <p:bldP build="whole" bldLvl="1" animBg="1" rev="0" advAuto="0" spid="107" grpId="8"/>
      <p:bldP build="whole" bldLvl="1" animBg="1" rev="0" advAuto="0" spid="108" grpId="12"/>
      <p:bldP build="whole" bldLvl="1" animBg="1" rev="0" advAuto="0" spid="103" grpId="1"/>
      <p:bldP build="whole" bldLvl="1" animBg="1" rev="0" advAuto="0" spid="104" grpId="2"/>
      <p:bldP build="whole" bldLvl="1" animBg="1" rev="0" advAuto="0" spid="101" grpId="6"/>
      <p:bldP build="whole" bldLvl="1" animBg="1" rev="0" advAuto="0" spid="98" grpId="3"/>
      <p:bldP build="whole" bldLvl="1" animBg="1" rev="0" advAuto="0" spid="109" grpId="13"/>
      <p:bldP build="whole" bldLvl="1" animBg="1" rev="0" advAuto="0" spid="104" grpId="11"/>
      <p:bldP build="whole" bldLvl="1" animBg="1" rev="0" advAuto="0" spid="103" grpId="10"/>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RankNet [Burges et al. 2010]"/>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RankNet [Burges et al. 2010]</a:t>
            </a:r>
          </a:p>
        </p:txBody>
      </p:sp>
      <p:sp>
        <p:nvSpPr>
          <p:cNvPr id="69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95" name="Interpreting      : (a) is the perfect ranking, (b) is a ranking with 10 pairwise errors, (c) is a ranking with 8 pairwise errors. Each blue arrow represents the λi for each query-document vector xi"/>
          <p:cNvSpPr txBox="1"/>
          <p:nvPr>
            <p:ph type="body" idx="4294967295"/>
          </p:nvPr>
        </p:nvSpPr>
        <p:spPr>
          <a:xfrm>
            <a:off x="631530" y="1544531"/>
            <a:ext cx="11023258" cy="467267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Interpreting      : (a) is the perfect ranking, (b) is a ranking with 10 pairwise errors, (c) is a ranking with 8 pairwise errors. Each blue arrow represents the </a:t>
            </a:r>
            <a:r>
              <a:t>λ</a:t>
            </a:r>
            <a:r>
              <a:rPr baseline="-25000" i="1">
                <a:latin typeface="Calibri"/>
                <a:ea typeface="Calibri"/>
                <a:cs typeface="Calibri"/>
                <a:sym typeface="Calibri"/>
              </a:rPr>
              <a:t>i</a:t>
            </a:r>
            <a:r>
              <a:t> for each query-document vector </a:t>
            </a:r>
            <a:r>
              <a:rPr i="1">
                <a:latin typeface="Calibri"/>
                <a:ea typeface="Calibri"/>
                <a:cs typeface="Calibri"/>
                <a:sym typeface="Calibri"/>
              </a:rPr>
              <a:t>x</a:t>
            </a:r>
            <a:r>
              <a:rPr baseline="-25000" i="1">
                <a:latin typeface="Calibri"/>
                <a:ea typeface="Calibri"/>
                <a:cs typeface="Calibri"/>
                <a:sym typeface="Calibri"/>
              </a:rPr>
              <a:t>i</a:t>
            </a:r>
          </a:p>
        </p:txBody>
      </p:sp>
      <p:pic>
        <p:nvPicPr>
          <p:cNvPr id="696" name="Image" descr="Image"/>
          <p:cNvPicPr>
            <a:picLocks noChangeAspect="1"/>
          </p:cNvPicPr>
          <p:nvPr/>
        </p:nvPicPr>
        <p:blipFill>
          <a:blip r:embed="rId3">
            <a:extLst/>
          </a:blip>
          <a:stretch>
            <a:fillRect/>
          </a:stretch>
        </p:blipFill>
        <p:spPr>
          <a:xfrm>
            <a:off x="2666738" y="1629068"/>
            <a:ext cx="291452" cy="333088"/>
          </a:xfrm>
          <a:prstGeom prst="rect">
            <a:avLst/>
          </a:prstGeom>
          <a:ln w="12700">
            <a:miter lim="400000"/>
          </a:ln>
        </p:spPr>
      </p:pic>
      <p:pic>
        <p:nvPicPr>
          <p:cNvPr id="697" name="Picture 3" descr="Picture 3"/>
          <p:cNvPicPr>
            <a:picLocks noChangeAspect="1"/>
          </p:cNvPicPr>
          <p:nvPr/>
        </p:nvPicPr>
        <p:blipFill>
          <a:blip r:embed="rId4">
            <a:extLst/>
          </a:blip>
          <a:stretch>
            <a:fillRect/>
          </a:stretch>
        </p:blipFill>
        <p:spPr>
          <a:xfrm>
            <a:off x="3519236" y="2991008"/>
            <a:ext cx="5715001" cy="3362222"/>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RankNet [Burges et al. 2010]"/>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RankNet [Burges et al. 2010]</a:t>
            </a:r>
          </a:p>
        </p:txBody>
      </p:sp>
      <p:sp>
        <p:nvSpPr>
          <p:cNvPr id="702" name="Slide Number"/>
          <p:cNvSpPr txBox="1"/>
          <p:nvPr>
            <p:ph type="sldNum" sz="quarter" idx="4294967295"/>
          </p:nvPr>
        </p:nvSpPr>
        <p:spPr>
          <a:xfrm>
            <a:off x="10787344" y="58467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03" name="RankNet minimizes the entropy loss, alternatively we can directly optimize the evaluation metrics, e.g., MAP [2007], NDCG [2010] and MRR…"/>
          <p:cNvSpPr txBox="1"/>
          <p:nvPr>
            <p:ph type="body" idx="4294967295"/>
          </p:nvPr>
        </p:nvSpPr>
        <p:spPr>
          <a:xfrm>
            <a:off x="631530" y="1544531"/>
            <a:ext cx="11023258" cy="467267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RankNet minimizes the entropy loss, alternatively we can directly optimize the evaluation metrics, e.g., MAP [2007], NDCG [2010] and MRR</a:t>
            </a:r>
          </a:p>
          <a:p>
            <a:pPr>
              <a:spcBef>
                <a:spcPts val="500"/>
              </a:spcBef>
              <a:defRPr sz="2400">
                <a:solidFill>
                  <a:srgbClr val="000000"/>
                </a:solidFill>
                <a:latin typeface="Arial"/>
                <a:ea typeface="Arial"/>
                <a:cs typeface="Arial"/>
                <a:sym typeface="Arial"/>
              </a:defRPr>
            </a:pPr>
            <a:r>
              <a:t>Modern web search tends to emphasize better precision at a higher position</a:t>
            </a:r>
          </a:p>
        </p:txBody>
      </p:sp>
      <p:pic>
        <p:nvPicPr>
          <p:cNvPr id="704" name="Picture 4" descr="Picture 4"/>
          <p:cNvPicPr>
            <a:picLocks noChangeAspect="1"/>
          </p:cNvPicPr>
          <p:nvPr/>
        </p:nvPicPr>
        <p:blipFill>
          <a:blip r:embed="rId3">
            <a:extLst/>
          </a:blip>
          <a:stretch>
            <a:fillRect/>
          </a:stretch>
        </p:blipFill>
        <p:spPr>
          <a:xfrm>
            <a:off x="3873058" y="2949045"/>
            <a:ext cx="5212136" cy="2996979"/>
          </a:xfrm>
          <a:prstGeom prst="rect">
            <a:avLst/>
          </a:prstGeom>
          <a:ln w="12700">
            <a:miter lim="400000"/>
          </a:ln>
        </p:spPr>
      </p:pic>
      <p:sp>
        <p:nvSpPr>
          <p:cNvPr id="705" name="Text Box 19"/>
          <p:cNvSpPr txBox="1"/>
          <p:nvPr/>
        </p:nvSpPr>
        <p:spPr>
          <a:xfrm>
            <a:off x="2445273" y="6110777"/>
            <a:ext cx="6927873"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2600"/>
                </a:solidFill>
                <a:latin typeface="Calibri"/>
                <a:ea typeface="Calibri"/>
                <a:cs typeface="Calibri"/>
                <a:sym typeface="Calibri"/>
              </a:defRPr>
            </a:lvl1pPr>
          </a:lstStyle>
          <a:p>
            <a:pPr/>
            <a:r>
              <a:t>Which metrics to use for emphasizing performance at a higher position?</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From RankNet to LambdaRan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From RankNet to LambdaRank</a:t>
            </a:r>
          </a:p>
        </p:txBody>
      </p:sp>
      <p:sp>
        <p:nvSpPr>
          <p:cNvPr id="71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11" name="RankNet has assigned the same weight for all errors…"/>
          <p:cNvSpPr txBox="1"/>
          <p:nvPr>
            <p:ph type="body" sz="half" idx="4294967295"/>
          </p:nvPr>
        </p:nvSpPr>
        <p:spPr>
          <a:xfrm>
            <a:off x="631530" y="1544531"/>
            <a:ext cx="11180419" cy="2917848"/>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RankNet has assigned the same weight for all errors</a:t>
            </a:r>
          </a:p>
          <a:p>
            <a:pPr>
              <a:spcBef>
                <a:spcPts val="500"/>
              </a:spcBef>
              <a:defRPr b="1" sz="2400">
                <a:solidFill>
                  <a:srgbClr val="000000"/>
                </a:solidFill>
                <a:latin typeface="Arial"/>
                <a:ea typeface="Arial"/>
                <a:cs typeface="Arial"/>
                <a:sym typeface="Arial"/>
              </a:defRPr>
            </a:pPr>
            <a:r>
              <a:t>LambdaRank</a:t>
            </a:r>
            <a:r>
              <a:rPr b="0"/>
              <a:t>: scale         (desired change of scores for the document pair di and d) based on the change in the NDCG score:</a:t>
            </a:r>
            <a:endParaRPr b="0"/>
          </a:p>
          <a:p>
            <a:pPr>
              <a:spcBef>
                <a:spcPts val="500"/>
              </a:spcBef>
              <a:defRPr b="1" sz="2400">
                <a:solidFill>
                  <a:srgbClr val="000000"/>
                </a:solidFill>
                <a:latin typeface="Arial"/>
                <a:ea typeface="Arial"/>
                <a:cs typeface="Arial"/>
                <a:sym typeface="Arial"/>
              </a:defRPr>
            </a:pPr>
            <a:endParaRPr b="0"/>
          </a:p>
          <a:p>
            <a:pPr>
              <a:spcBef>
                <a:spcPts val="500"/>
              </a:spcBef>
              <a:defRPr b="1" sz="2400">
                <a:solidFill>
                  <a:srgbClr val="000000"/>
                </a:solidFill>
                <a:latin typeface="Arial"/>
                <a:ea typeface="Arial"/>
                <a:cs typeface="Arial"/>
                <a:sym typeface="Arial"/>
              </a:defRPr>
            </a:pPr>
            <a:endParaRPr b="0"/>
          </a:p>
          <a:p>
            <a:pPr>
              <a:spcBef>
                <a:spcPts val="600"/>
              </a:spcBef>
              <a:buClr>
                <a:srgbClr val="000000"/>
              </a:buClr>
              <a:buFontTx/>
              <a:defRPr sz="2400">
                <a:solidFill>
                  <a:srgbClr val="000000"/>
                </a:solidFill>
                <a:latin typeface="Arial"/>
                <a:ea typeface="Arial"/>
                <a:cs typeface="Arial"/>
                <a:sym typeface="Arial"/>
              </a:defRPr>
            </a:pPr>
            <a:r>
              <a:t>Burges et al. “prove” (partly theory, partly empirical) that this change is sufficient for model to optimize NDCG</a:t>
            </a:r>
          </a:p>
        </p:txBody>
      </p:sp>
      <p:sp>
        <p:nvSpPr>
          <p:cNvPr id="712"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pic>
        <p:nvPicPr>
          <p:cNvPr id="713" name="latex-image-1.pdf" descr="latex-image-1.pdf"/>
          <p:cNvPicPr>
            <a:picLocks noChangeAspect="1"/>
          </p:cNvPicPr>
          <p:nvPr/>
        </p:nvPicPr>
        <p:blipFill>
          <a:blip r:embed="rId3">
            <a:extLst/>
          </a:blip>
          <a:stretch>
            <a:fillRect/>
          </a:stretch>
        </p:blipFill>
        <p:spPr>
          <a:xfrm>
            <a:off x="4104216" y="2955766"/>
            <a:ext cx="3648638" cy="501778"/>
          </a:xfrm>
          <a:prstGeom prst="rect">
            <a:avLst/>
          </a:prstGeom>
          <a:ln w="12700">
            <a:miter lim="400000"/>
          </a:ln>
        </p:spPr>
      </p:pic>
      <p:pic>
        <p:nvPicPr>
          <p:cNvPr id="714" name="Image" descr="Image"/>
          <p:cNvPicPr>
            <a:picLocks noChangeAspect="1"/>
          </p:cNvPicPr>
          <p:nvPr/>
        </p:nvPicPr>
        <p:blipFill>
          <a:blip r:embed="rId4">
            <a:extLst/>
          </a:blip>
          <a:stretch>
            <a:fillRect/>
          </a:stretch>
        </p:blipFill>
        <p:spPr>
          <a:xfrm>
            <a:off x="3931296" y="2047378"/>
            <a:ext cx="480039" cy="355229"/>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From RankNet to LambdaRan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From RankNet to LambdaRank</a:t>
            </a:r>
          </a:p>
        </p:txBody>
      </p:sp>
      <p:sp>
        <p:nvSpPr>
          <p:cNvPr id="71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20" name="LambdaRank models gradients…"/>
          <p:cNvSpPr txBox="1"/>
          <p:nvPr>
            <p:ph type="body" sz="half" idx="4294967295"/>
          </p:nvPr>
        </p:nvSpPr>
        <p:spPr>
          <a:xfrm>
            <a:off x="631530" y="1544531"/>
            <a:ext cx="11180419" cy="2917848"/>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LambdaRank models gradients</a:t>
            </a:r>
          </a:p>
          <a:p>
            <a:pPr>
              <a:spcBef>
                <a:spcPts val="600"/>
              </a:spcBef>
              <a:buClr>
                <a:srgbClr val="000000"/>
              </a:buClr>
              <a:buFontTx/>
              <a:defRPr sz="2400">
                <a:solidFill>
                  <a:srgbClr val="000000"/>
                </a:solidFill>
                <a:latin typeface="Arial"/>
                <a:ea typeface="Arial"/>
                <a:cs typeface="Arial"/>
                <a:sym typeface="Arial"/>
              </a:defRPr>
            </a:pPr>
            <a:r>
              <a:t>MART can be trained with gradients (“gradient boosting”)</a:t>
            </a:r>
          </a:p>
          <a:p>
            <a:pPr>
              <a:spcBef>
                <a:spcPts val="600"/>
              </a:spcBef>
              <a:buClr>
                <a:srgbClr val="000000"/>
              </a:buClr>
              <a:buFontTx/>
              <a:defRPr sz="2400">
                <a:solidFill>
                  <a:srgbClr val="000000"/>
                </a:solidFill>
                <a:latin typeface="Arial"/>
                <a:ea typeface="Arial"/>
                <a:cs typeface="Arial"/>
                <a:sym typeface="Arial"/>
              </a:defRPr>
            </a:pPr>
            <a:r>
              <a:t>Combine both to get LambdaMART</a:t>
            </a:r>
          </a:p>
          <a:p>
            <a:pPr lvl="1" marL="742950" indent="-285750">
              <a:spcBef>
                <a:spcPts val="500"/>
              </a:spcBef>
              <a:buClr>
                <a:srgbClr val="000000"/>
              </a:buClr>
              <a:buFontTx/>
              <a:buChar char="•"/>
              <a:defRPr sz="2400">
                <a:solidFill>
                  <a:srgbClr val="000000"/>
                </a:solidFill>
                <a:latin typeface="Arial"/>
                <a:ea typeface="Arial"/>
                <a:cs typeface="Arial"/>
                <a:sym typeface="Arial"/>
              </a:defRPr>
            </a:pPr>
            <a:r>
              <a:t>MART with specified gradients and optimization step</a:t>
            </a:r>
          </a:p>
        </p:txBody>
      </p:sp>
      <p:sp>
        <p:nvSpPr>
          <p:cNvPr id="721"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5" name="LambdaMART [Burges et al. 2010]"/>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LambdaMART [Burges et al. 2010]</a:t>
            </a:r>
          </a:p>
        </p:txBody>
      </p:sp>
      <p:sp>
        <p:nvSpPr>
          <p:cNvPr id="72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27" name="Lambdas are kind of “gradients” in RankNet…"/>
          <p:cNvSpPr txBox="1"/>
          <p:nvPr>
            <p:ph type="body" idx="4294967295"/>
          </p:nvPr>
        </p:nvSpPr>
        <p:spPr>
          <a:xfrm>
            <a:off x="631530" y="1544531"/>
            <a:ext cx="11320621" cy="4731843"/>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Lambdas are kind of “gradients” in RankNet</a:t>
            </a:r>
          </a:p>
          <a:p>
            <a:pPr>
              <a:spcBef>
                <a:spcPts val="500"/>
              </a:spcBef>
              <a:defRPr sz="2400">
                <a:solidFill>
                  <a:srgbClr val="000000"/>
                </a:solidFill>
                <a:latin typeface="Arial"/>
                <a:ea typeface="Arial"/>
                <a:cs typeface="Arial"/>
                <a:sym typeface="Arial"/>
              </a:defRPr>
            </a:pPr>
            <a:r>
              <a:t>In MART, with the specific lambda as gradients, we get:</a:t>
            </a:r>
          </a:p>
          <a:p>
            <a:pPr lvl="1" marL="800100" indent="-342900">
              <a:spcBef>
                <a:spcPts val="500"/>
              </a:spcBef>
              <a:buChar char="•"/>
              <a:defRPr sz="2400">
                <a:solidFill>
                  <a:srgbClr val="000000"/>
                </a:solidFill>
                <a:latin typeface="Arial"/>
                <a:ea typeface="Arial"/>
                <a:cs typeface="Arial"/>
                <a:sym typeface="Arial"/>
              </a:defRPr>
            </a:pPr>
            <a:r>
              <a:t>LambdaMART = LambdaRank + MART (gradient boosting)</a:t>
            </a:r>
          </a:p>
        </p:txBody>
      </p:sp>
      <p:sp>
        <p:nvSpPr>
          <p:cNvPr id="728"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pic>
        <p:nvPicPr>
          <p:cNvPr id="729" name="Image" descr="Image"/>
          <p:cNvPicPr>
            <a:picLocks noChangeAspect="1"/>
          </p:cNvPicPr>
          <p:nvPr/>
        </p:nvPicPr>
        <p:blipFill>
          <a:blip r:embed="rId3">
            <a:extLst/>
          </a:blip>
          <a:stretch>
            <a:fillRect/>
          </a:stretch>
        </p:blipFill>
        <p:spPr>
          <a:xfrm>
            <a:off x="2200388" y="2981067"/>
            <a:ext cx="6320982" cy="3545579"/>
          </a:xfrm>
          <a:prstGeom prst="rect">
            <a:avLst/>
          </a:prstGeom>
          <a:ln w="12700">
            <a:miter lim="400000"/>
          </a:ln>
        </p:spPr>
      </p:pic>
      <p:sp>
        <p:nvSpPr>
          <p:cNvPr id="730" name="Rectangle"/>
          <p:cNvSpPr/>
          <p:nvPr/>
        </p:nvSpPr>
        <p:spPr>
          <a:xfrm>
            <a:off x="2299580" y="4497285"/>
            <a:ext cx="2227933" cy="329829"/>
          </a:xfrm>
          <a:prstGeom prst="rect">
            <a:avLst/>
          </a:prstGeom>
          <a:ln w="25400">
            <a:solidFill>
              <a:srgbClr val="FF2600"/>
            </a:solidFill>
          </a:ln>
        </p:spPr>
        <p:txBody>
          <a:bodyPr lIns="45718" tIns="45718" rIns="45718" bIns="45718" anchor="ctr"/>
          <a:lstStyle/>
          <a:p>
            <a:pPr/>
          </a:p>
        </p:txBody>
      </p:sp>
      <p:sp>
        <p:nvSpPr>
          <p:cNvPr id="731" name="Rectangle"/>
          <p:cNvSpPr/>
          <p:nvPr/>
        </p:nvSpPr>
        <p:spPr>
          <a:xfrm>
            <a:off x="2299580" y="5878783"/>
            <a:ext cx="6019776" cy="350609"/>
          </a:xfrm>
          <a:prstGeom prst="rect">
            <a:avLst/>
          </a:prstGeom>
          <a:ln w="25400">
            <a:solidFill>
              <a:srgbClr val="FF2600"/>
            </a:solidFill>
          </a:ln>
        </p:spPr>
        <p:txBody>
          <a:bodyPr lIns="45718" tIns="45718" rIns="45718" bIns="45718" anchor="ctr"/>
          <a:lstStyle/>
          <a:p>
            <a:pPr/>
          </a:p>
        </p:txBody>
      </p:sp>
      <p:sp>
        <p:nvSpPr>
          <p:cNvPr id="732" name="Text Box 19"/>
          <p:cNvSpPr txBox="1"/>
          <p:nvPr/>
        </p:nvSpPr>
        <p:spPr>
          <a:xfrm>
            <a:off x="8750451" y="5887544"/>
            <a:ext cx="1807813" cy="3330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2600"/>
                </a:solidFill>
                <a:latin typeface="Calibri"/>
                <a:ea typeface="Calibri"/>
                <a:cs typeface="Calibri"/>
                <a:sym typeface="Calibri"/>
              </a:defRPr>
            </a:lvl1pPr>
          </a:lstStyle>
          <a:p>
            <a:pPr/>
            <a:r>
              <a:t>Gradient boosting</a:t>
            </a:r>
          </a:p>
        </p:txBody>
      </p:sp>
      <p:sp>
        <p:nvSpPr>
          <p:cNvPr id="733" name="Text Box 19"/>
          <p:cNvSpPr txBox="1"/>
          <p:nvPr/>
        </p:nvSpPr>
        <p:spPr>
          <a:xfrm>
            <a:off x="4758339" y="4495655"/>
            <a:ext cx="5259137" cy="33308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solidFill>
                  <a:srgbClr val="FF2600"/>
                </a:solidFill>
                <a:latin typeface="Calibri"/>
                <a:ea typeface="Calibri"/>
                <a:cs typeface="Calibri"/>
                <a:sym typeface="Calibri"/>
              </a:defRPr>
            </a:lvl1pPr>
          </a:lstStyle>
          <a:p>
            <a:pPr/>
            <a:r>
              <a:t>Use lambda as the residual for computing the gradient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7" name="Learning to rank categorizatio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Learning to rank categorization</a:t>
            </a:r>
          </a:p>
        </p:txBody>
      </p:sp>
      <p:sp>
        <p:nvSpPr>
          <p:cNvPr id="73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39" name="Pointwise learning to rank: linear regression, SVM…"/>
          <p:cNvSpPr txBox="1"/>
          <p:nvPr>
            <p:ph type="body" sz="half" idx="4294967295"/>
          </p:nvPr>
        </p:nvSpPr>
        <p:spPr>
          <a:xfrm>
            <a:off x="631530" y="1544531"/>
            <a:ext cx="11180419" cy="2917848"/>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Pointwise learning to rank: linear regression, SVM</a:t>
            </a:r>
          </a:p>
          <a:p>
            <a:pPr>
              <a:spcBef>
                <a:spcPts val="600"/>
              </a:spcBef>
              <a:buClr>
                <a:srgbClr val="000000"/>
              </a:buClr>
              <a:buFontTx/>
              <a:defRPr sz="2400">
                <a:solidFill>
                  <a:srgbClr val="000000"/>
                </a:solidFill>
                <a:latin typeface="Arial"/>
                <a:ea typeface="Arial"/>
                <a:cs typeface="Arial"/>
                <a:sym typeface="Arial"/>
              </a:defRPr>
            </a:pPr>
            <a:r>
              <a:t>Pairwise learning to rank: RankNet, lambdaMART</a:t>
            </a:r>
          </a:p>
          <a:p>
            <a:pPr>
              <a:spcBef>
                <a:spcPts val="600"/>
              </a:spcBef>
              <a:buClr>
                <a:srgbClr val="000000"/>
              </a:buClr>
              <a:buFontTx/>
              <a:defRPr sz="2400">
                <a:solidFill>
                  <a:srgbClr val="000000"/>
                </a:solidFill>
                <a:latin typeface="Arial"/>
                <a:ea typeface="Arial"/>
                <a:cs typeface="Arial"/>
                <a:sym typeface="Arial"/>
              </a:defRPr>
            </a:pPr>
            <a:r>
              <a:t>Listwise learning to rank (optimizing the metric score w.r.t. a ranked list): NDCGBoost</a:t>
            </a:r>
          </a:p>
        </p:txBody>
      </p:sp>
      <p:sp>
        <p:nvSpPr>
          <p:cNvPr id="740"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graphicFrame>
        <p:nvGraphicFramePr>
          <p:cNvPr id="741" name="Table"/>
          <p:cNvGraphicFramePr/>
          <p:nvPr/>
        </p:nvGraphicFramePr>
        <p:xfrm>
          <a:off x="1408744" y="3597231"/>
          <a:ext cx="9830535" cy="2300635"/>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589639"/>
                <a:gridCol w="2053364"/>
                <a:gridCol w="1816789"/>
                <a:gridCol w="4358040"/>
              </a:tblGrid>
              <a:tr h="326847">
                <a:tc>
                  <a:txBody>
                    <a:bodyPr/>
                    <a:lstStyle/>
                    <a:p>
                      <a:pPr indent="457200" algn="l">
                        <a:defRPr sz="2000">
                          <a:latin typeface="Arial"/>
                          <a:ea typeface="Arial"/>
                          <a:cs typeface="Arial"/>
                          <a:sym typeface="Arial"/>
                        </a:defRPr>
                      </a:pP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Algorithm</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Category</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Description</a:t>
                      </a:r>
                    </a:p>
                  </a:txBody>
                  <a:tcPr marL="0" marR="0" marT="0" marB="0" anchor="t" anchorCtr="0" horzOverflow="overflow">
                    <a:noFill/>
                  </a:tcPr>
                </a:tc>
              </a:tr>
              <a:tr h="326847">
                <a:tc>
                  <a:txBody>
                    <a:bodyPr/>
                    <a:lstStyle/>
                    <a:p>
                      <a:pPr indent="457200" algn="l">
                        <a:defRPr>
                          <a:solidFill>
                            <a:srgbClr val="000000"/>
                          </a:solidFill>
                        </a:defRPr>
                      </a:pPr>
                      <a:r>
                        <a:rPr sz="2000">
                          <a:solidFill>
                            <a:schemeClr val="accent1"/>
                          </a:solidFill>
                          <a:latin typeface="Arial"/>
                          <a:ea typeface="Arial"/>
                          <a:cs typeface="Arial"/>
                          <a:sym typeface="Arial"/>
                        </a:rPr>
                        <a:t>1992</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Linear reg</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Pointwise</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Staged logistic regression</a:t>
                      </a:r>
                    </a:p>
                  </a:txBody>
                  <a:tcPr marL="0" marR="0" marT="0" marB="0" anchor="t" anchorCtr="0" horzOverflow="overflow">
                    <a:noFill/>
                  </a:tcPr>
                </a:tc>
              </a:tr>
              <a:tr h="326847">
                <a:tc>
                  <a:txBody>
                    <a:bodyPr/>
                    <a:lstStyle/>
                    <a:p>
                      <a:pPr indent="457200" algn="l">
                        <a:defRPr>
                          <a:solidFill>
                            <a:srgbClr val="000000"/>
                          </a:solidFill>
                        </a:defRPr>
                      </a:pPr>
                      <a:r>
                        <a:rPr sz="2000">
                          <a:solidFill>
                            <a:schemeClr val="accent1"/>
                          </a:solidFill>
                          <a:latin typeface="Arial"/>
                          <a:ea typeface="Arial"/>
                          <a:cs typeface="Arial"/>
                          <a:sym typeface="Arial"/>
                        </a:rPr>
                        <a:t>1999</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MART</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Pairwise</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Multiple additive regression tree</a:t>
                      </a:r>
                    </a:p>
                  </a:txBody>
                  <a:tcPr marL="0" marR="0" marT="0" marB="0" anchor="t" anchorCtr="0" horzOverflow="overflow">
                    <a:noFill/>
                  </a:tcPr>
                </a:tc>
              </a:tr>
              <a:tr h="326847">
                <a:tc>
                  <a:txBody>
                    <a:bodyPr/>
                    <a:lstStyle/>
                    <a:p>
                      <a:pPr indent="457200" algn="l">
                        <a:defRPr>
                          <a:solidFill>
                            <a:srgbClr val="000000"/>
                          </a:solidFill>
                        </a:defRPr>
                      </a:pPr>
                      <a:r>
                        <a:rPr sz="2000">
                          <a:solidFill>
                            <a:schemeClr val="accent1"/>
                          </a:solidFill>
                          <a:latin typeface="Arial"/>
                          <a:ea typeface="Arial"/>
                          <a:cs typeface="Arial"/>
                          <a:sym typeface="Arial"/>
                        </a:rPr>
                        <a:t>2005</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RankNet</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Pairwise</a:t>
                      </a:r>
                    </a:p>
                  </a:txBody>
                  <a:tcPr marL="0" marR="0" marT="0" marB="0" anchor="t" anchorCtr="0" horzOverflow="overflow">
                    <a:noFill/>
                  </a:tcPr>
                </a:tc>
                <a:tc>
                  <a:txBody>
                    <a:bodyPr/>
                    <a:lstStyle/>
                    <a:p>
                      <a:pPr indent="457200" algn="l">
                        <a:defRPr sz="2000">
                          <a:latin typeface="Arial"/>
                          <a:ea typeface="Arial"/>
                          <a:cs typeface="Arial"/>
                          <a:sym typeface="Arial"/>
                        </a:defRPr>
                      </a:pPr>
                    </a:p>
                  </a:txBody>
                  <a:tcPr marL="0" marR="0" marT="0" marB="0" anchor="t" anchorCtr="0" horzOverflow="overflow">
                    <a:noFill/>
                  </a:tcPr>
                </a:tc>
              </a:tr>
              <a:tr h="326847">
                <a:tc>
                  <a:txBody>
                    <a:bodyPr/>
                    <a:lstStyle/>
                    <a:p>
                      <a:pPr indent="457200" algn="l">
                        <a:defRPr>
                          <a:solidFill>
                            <a:srgbClr val="000000"/>
                          </a:solidFill>
                        </a:defRPr>
                      </a:pPr>
                      <a:r>
                        <a:rPr sz="2000">
                          <a:solidFill>
                            <a:schemeClr val="accent1"/>
                          </a:solidFill>
                          <a:latin typeface="Arial"/>
                          <a:ea typeface="Arial"/>
                          <a:cs typeface="Arial"/>
                          <a:sym typeface="Arial"/>
                        </a:rPr>
                        <a:t>2007</a:t>
                      </a:r>
                    </a:p>
                  </a:txBody>
                  <a:tcPr marL="0" marR="0" marT="0" marB="0" anchor="t" anchorCtr="0" horzOverflow="overflow">
                    <a:noFill/>
                  </a:tcPr>
                </a:tc>
                <a:tc>
                  <a:txBody>
                    <a:bodyPr/>
                    <a:lstStyle/>
                    <a:p>
                      <a:pPr indent="457200" algn="l">
                        <a:defRPr sz="2000">
                          <a:latin typeface="Arial"/>
                          <a:ea typeface="Arial"/>
                          <a:cs typeface="Arial"/>
                          <a:sym typeface="Arial"/>
                        </a:defRPr>
                      </a:pPr>
                      <a:r>
                        <a:t>SVM</a:t>
                      </a:r>
                      <a:r>
                        <a:rPr baseline="31999"/>
                        <a:t>map</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Listwise</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Optimizing MAP using SVM</a:t>
                      </a:r>
                    </a:p>
                  </a:txBody>
                  <a:tcPr marL="0" marR="0" marT="0" marB="0" anchor="t" anchorCtr="0" horzOverflow="overflow">
                    <a:noFill/>
                  </a:tcPr>
                </a:tc>
              </a:tr>
              <a:tr h="326847">
                <a:tc>
                  <a:txBody>
                    <a:bodyPr/>
                    <a:lstStyle/>
                    <a:p>
                      <a:pPr indent="457200" algn="l">
                        <a:defRPr>
                          <a:solidFill>
                            <a:srgbClr val="000000"/>
                          </a:solidFill>
                        </a:defRPr>
                      </a:pPr>
                      <a:r>
                        <a:rPr sz="2000">
                          <a:solidFill>
                            <a:schemeClr val="accent1"/>
                          </a:solidFill>
                          <a:latin typeface="Arial"/>
                          <a:ea typeface="Arial"/>
                          <a:cs typeface="Arial"/>
                          <a:sym typeface="Arial"/>
                        </a:rPr>
                        <a:t>2010</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NDCGBoost</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Listwise</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Optimizing NDCG using boosting</a:t>
                      </a:r>
                    </a:p>
                  </a:txBody>
                  <a:tcPr marL="0" marR="0" marT="0" marB="0" anchor="t" anchorCtr="0" horzOverflow="overflow">
                    <a:noFill/>
                  </a:tcPr>
                </a:tc>
              </a:tr>
              <a:tr h="326847">
                <a:tc>
                  <a:txBody>
                    <a:bodyPr/>
                    <a:lstStyle/>
                    <a:p>
                      <a:pPr indent="457200" algn="l">
                        <a:defRPr>
                          <a:solidFill>
                            <a:srgbClr val="000000"/>
                          </a:solidFill>
                        </a:defRPr>
                      </a:pPr>
                      <a:r>
                        <a:rPr sz="2000">
                          <a:solidFill>
                            <a:schemeClr val="accent1"/>
                          </a:solidFill>
                          <a:latin typeface="Arial"/>
                          <a:ea typeface="Arial"/>
                          <a:cs typeface="Arial"/>
                          <a:sym typeface="Arial"/>
                        </a:rPr>
                        <a:t>2016</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XGBoost</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Pairwise</a:t>
                      </a:r>
                    </a:p>
                  </a:txBody>
                  <a:tcPr marL="0" marR="0" marT="0" marB="0" anchor="t" anchorCtr="0" horzOverflow="overflow">
                    <a:noFill/>
                  </a:tcPr>
                </a:tc>
                <a:tc>
                  <a:txBody>
                    <a:bodyPr/>
                    <a:lstStyle/>
                    <a:p>
                      <a:pPr indent="457200" algn="l">
                        <a:defRPr>
                          <a:solidFill>
                            <a:srgbClr val="000000"/>
                          </a:solidFill>
                        </a:defRPr>
                      </a:pPr>
                      <a:r>
                        <a:rPr sz="2000">
                          <a:solidFill>
                            <a:schemeClr val="accent1"/>
                          </a:solidFill>
                          <a:latin typeface="Arial"/>
                          <a:ea typeface="Arial"/>
                          <a:cs typeface="Arial"/>
                          <a:sym typeface="Arial"/>
                        </a:rPr>
                        <a:t>Support various eval metrics</a:t>
                      </a:r>
                    </a:p>
                  </a:txBody>
                  <a:tcPr marL="0" marR="0" marT="0" marB="0" anchor="t" anchorCtr="0" horzOverflow="overflow">
                    <a:noFill/>
                  </a:tcPr>
                </a:tc>
              </a:tr>
            </a:tbl>
          </a:graphicData>
        </a:graphic>
      </p:graphicFrame>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5" name="Listwise learning to rank for MAP [Yue et al. 2007]"/>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Listwise learning to rank for MAP [Yue et al. 2007]</a:t>
            </a:r>
          </a:p>
        </p:txBody>
      </p:sp>
      <p:sp>
        <p:nvSpPr>
          <p:cNvPr id="74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47" name="Listwise learning to rank approach minimizes the loss with respect to the ranked list (e.g., MAP, NDCG)…"/>
          <p:cNvSpPr txBox="1"/>
          <p:nvPr>
            <p:ph type="body" idx="4294967295"/>
          </p:nvPr>
        </p:nvSpPr>
        <p:spPr>
          <a:xfrm>
            <a:off x="631530" y="1544531"/>
            <a:ext cx="11185836" cy="4795161"/>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Listwise learning to rank approach minimizes the loss with respect to the ranked list (e.g., MAP, NDCG)</a:t>
            </a: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SVM MAP [Yue et al. 2007]</a:t>
            </a:r>
          </a:p>
        </p:txBody>
      </p:sp>
      <p:pic>
        <p:nvPicPr>
          <p:cNvPr id="748" name="Image" descr="Image"/>
          <p:cNvPicPr>
            <a:picLocks noChangeAspect="1"/>
          </p:cNvPicPr>
          <p:nvPr/>
        </p:nvPicPr>
        <p:blipFill>
          <a:blip r:embed="rId3">
            <a:extLst/>
          </a:blip>
          <a:stretch>
            <a:fillRect/>
          </a:stretch>
        </p:blipFill>
        <p:spPr>
          <a:xfrm>
            <a:off x="5227994" y="2570452"/>
            <a:ext cx="1442432" cy="614807"/>
          </a:xfrm>
          <a:prstGeom prst="rect">
            <a:avLst/>
          </a:prstGeom>
          <a:ln w="12700">
            <a:miter lim="400000"/>
          </a:ln>
        </p:spPr>
      </p:pic>
      <p:pic>
        <p:nvPicPr>
          <p:cNvPr id="749" name="Image" descr="Image"/>
          <p:cNvPicPr>
            <a:picLocks noChangeAspect="1"/>
          </p:cNvPicPr>
          <p:nvPr/>
        </p:nvPicPr>
        <p:blipFill>
          <a:blip r:embed="rId4">
            <a:extLst/>
          </a:blip>
          <a:stretch>
            <a:fillRect/>
          </a:stretch>
        </p:blipFill>
        <p:spPr>
          <a:xfrm>
            <a:off x="2795769" y="3643264"/>
            <a:ext cx="7598694" cy="1042612"/>
          </a:xfrm>
          <a:prstGeom prst="rect">
            <a:avLst/>
          </a:prstGeom>
          <a:ln w="12700">
            <a:miter lim="400000"/>
          </a:ln>
        </p:spPr>
      </p:pic>
      <p:sp>
        <p:nvSpPr>
          <p:cNvPr id="750" name="Text Box 19"/>
          <p:cNvSpPr txBox="1"/>
          <p:nvPr/>
        </p:nvSpPr>
        <p:spPr>
          <a:xfrm>
            <a:off x="1873453" y="4120696"/>
            <a:ext cx="1086035" cy="36277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000000"/>
                </a:solidFill>
                <a:latin typeface="Calibri"/>
                <a:ea typeface="Calibri"/>
                <a:cs typeface="Calibri"/>
                <a:sym typeface="Calibri"/>
              </a:defRPr>
            </a:lvl1pPr>
          </a:lstStyle>
          <a:p>
            <a:pPr/>
            <a:r>
              <a:t>minimize</a:t>
            </a:r>
          </a:p>
        </p:txBody>
      </p:sp>
      <p:sp>
        <p:nvSpPr>
          <p:cNvPr id="751" name="Text Box 19"/>
          <p:cNvSpPr txBox="1"/>
          <p:nvPr/>
        </p:nvSpPr>
        <p:spPr>
          <a:xfrm>
            <a:off x="9276392" y="5972778"/>
            <a:ext cx="1436860" cy="36278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000000"/>
                </a:solidFill>
                <a:latin typeface="Calibri"/>
                <a:ea typeface="Calibri"/>
                <a:cs typeface="Calibri"/>
                <a:sym typeface="Calibri"/>
              </a:defRPr>
            </a:lvl1pPr>
          </a:lstStyle>
          <a:p>
            <a:pPr/>
            <a:r>
              <a:t>+: hinge loss</a:t>
            </a:r>
          </a:p>
        </p:txBody>
      </p:sp>
      <p:pic>
        <p:nvPicPr>
          <p:cNvPr id="752" name="Image" descr="Image"/>
          <p:cNvPicPr>
            <a:picLocks noChangeAspect="1"/>
          </p:cNvPicPr>
          <p:nvPr/>
        </p:nvPicPr>
        <p:blipFill>
          <a:blip r:embed="rId5">
            <a:extLst/>
          </a:blip>
          <a:stretch>
            <a:fillRect/>
          </a:stretch>
        </p:blipFill>
        <p:spPr>
          <a:xfrm>
            <a:off x="2200572" y="5148919"/>
            <a:ext cx="427707" cy="259216"/>
          </a:xfrm>
          <a:prstGeom prst="rect">
            <a:avLst/>
          </a:prstGeom>
          <a:ln w="12700">
            <a:miter lim="400000"/>
          </a:ln>
        </p:spPr>
      </p:pic>
      <p:sp>
        <p:nvSpPr>
          <p:cNvPr id="753" name="Text Box 19"/>
          <p:cNvSpPr txBox="1"/>
          <p:nvPr/>
        </p:nvSpPr>
        <p:spPr>
          <a:xfrm>
            <a:off x="936608" y="4634807"/>
            <a:ext cx="2256885" cy="36278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solidFill>
                  <a:srgbClr val="000000"/>
                </a:solidFill>
                <a:latin typeface="Calibri"/>
                <a:ea typeface="Calibri"/>
                <a:cs typeface="Calibri"/>
                <a:sym typeface="Calibri"/>
              </a:defRPr>
            </a:lvl1pPr>
          </a:lstStyle>
          <a:p>
            <a:pPr/>
            <a:r>
              <a:t>Taking upper bound</a:t>
            </a:r>
          </a:p>
        </p:txBody>
      </p:sp>
      <p:pic>
        <p:nvPicPr>
          <p:cNvPr id="754" name="Image" descr="Image"/>
          <p:cNvPicPr>
            <a:picLocks noChangeAspect="1"/>
          </p:cNvPicPr>
          <p:nvPr/>
        </p:nvPicPr>
        <p:blipFill>
          <a:blip r:embed="rId6">
            <a:extLst/>
          </a:blip>
          <a:stretch>
            <a:fillRect/>
          </a:stretch>
        </p:blipFill>
        <p:spPr>
          <a:xfrm>
            <a:off x="3278446" y="4853077"/>
            <a:ext cx="4305301" cy="850901"/>
          </a:xfrm>
          <a:prstGeom prst="rect">
            <a:avLst/>
          </a:prstGeom>
          <a:ln w="12700">
            <a:miter lim="400000"/>
          </a:ln>
        </p:spPr>
      </p:pic>
      <p:pic>
        <p:nvPicPr>
          <p:cNvPr id="755" name="Image" descr="Image"/>
          <p:cNvPicPr>
            <a:picLocks noChangeAspect="1"/>
          </p:cNvPicPr>
          <p:nvPr/>
        </p:nvPicPr>
        <p:blipFill>
          <a:blip r:embed="rId7">
            <a:extLst/>
          </a:blip>
          <a:stretch>
            <a:fillRect/>
          </a:stretch>
        </p:blipFill>
        <p:spPr>
          <a:xfrm>
            <a:off x="3015509" y="4827284"/>
            <a:ext cx="6730407" cy="902487"/>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75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55" grpId="1"/>
    </p:bldLst>
  </p:timing>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9" name="Listwise learning to rank for NDCG [Valizadegan et al. 2009]"/>
          <p:cNvSpPr txBox="1"/>
          <p:nvPr>
            <p:ph type="title" idx="4294967295"/>
          </p:nvPr>
        </p:nvSpPr>
        <p:spPr>
          <a:xfrm>
            <a:off x="386860" y="528637"/>
            <a:ext cx="1154552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Listwise learning to rank for NDCG [Valizadegan et al. 2009]</a:t>
            </a:r>
          </a:p>
        </p:txBody>
      </p:sp>
      <p:sp>
        <p:nvSpPr>
          <p:cNvPr id="76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61" name="Optimizing the NDCG measure:…"/>
          <p:cNvSpPr txBox="1"/>
          <p:nvPr>
            <p:ph type="body" idx="4294967295"/>
          </p:nvPr>
        </p:nvSpPr>
        <p:spPr>
          <a:xfrm>
            <a:off x="631530" y="1544531"/>
            <a:ext cx="10928940" cy="5059861"/>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Optimizing the NDCG measure:</a:t>
            </a: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Directly optimizing the above function is infeasible, so they derived an approximation</a:t>
            </a: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Then compute the ranking function by ensemble following a similar approach as boosting</a:t>
            </a:r>
          </a:p>
        </p:txBody>
      </p:sp>
      <p:pic>
        <p:nvPicPr>
          <p:cNvPr id="762" name="Image" descr="Image"/>
          <p:cNvPicPr>
            <a:picLocks noChangeAspect="1"/>
          </p:cNvPicPr>
          <p:nvPr/>
        </p:nvPicPr>
        <p:blipFill>
          <a:blip r:embed="rId3">
            <a:extLst/>
          </a:blip>
          <a:stretch>
            <a:fillRect/>
          </a:stretch>
        </p:blipFill>
        <p:spPr>
          <a:xfrm>
            <a:off x="1809750" y="2270903"/>
            <a:ext cx="8572500" cy="914401"/>
          </a:xfrm>
          <a:prstGeom prst="rect">
            <a:avLst/>
          </a:prstGeom>
          <a:ln w="12700">
            <a:miter lim="400000"/>
          </a:ln>
        </p:spPr>
      </p:pic>
      <p:pic>
        <p:nvPicPr>
          <p:cNvPr id="763" name="Image" descr="Image"/>
          <p:cNvPicPr>
            <a:picLocks noChangeAspect="1"/>
          </p:cNvPicPr>
          <p:nvPr/>
        </p:nvPicPr>
        <p:blipFill>
          <a:blip r:embed="rId4">
            <a:extLst/>
          </a:blip>
          <a:stretch>
            <a:fillRect/>
          </a:stretch>
        </p:blipFill>
        <p:spPr>
          <a:xfrm>
            <a:off x="2153916" y="4270119"/>
            <a:ext cx="7099549" cy="801772"/>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7" name="Listwise learning to rank for NDCG [Valizadegan et al. 2009]"/>
          <p:cNvSpPr txBox="1"/>
          <p:nvPr>
            <p:ph type="title" idx="4294967295"/>
          </p:nvPr>
        </p:nvSpPr>
        <p:spPr>
          <a:xfrm>
            <a:off x="386860" y="528637"/>
            <a:ext cx="1154552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Listwise learning to rank for NDCG [Valizadegan et al. 2009]</a:t>
            </a:r>
          </a:p>
        </p:txBody>
      </p:sp>
      <p:sp>
        <p:nvSpPr>
          <p:cNvPr id="76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769" name="Image" descr="Image"/>
          <p:cNvPicPr>
            <a:picLocks noChangeAspect="1"/>
          </p:cNvPicPr>
          <p:nvPr/>
        </p:nvPicPr>
        <p:blipFill>
          <a:blip r:embed="rId3">
            <a:extLst/>
          </a:blip>
          <a:stretch>
            <a:fillRect/>
          </a:stretch>
        </p:blipFill>
        <p:spPr>
          <a:xfrm>
            <a:off x="1897277" y="1535222"/>
            <a:ext cx="8824713" cy="4561625"/>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3" name="Summary"/>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Summary</a:t>
            </a:r>
          </a:p>
        </p:txBody>
      </p:sp>
      <p:sp>
        <p:nvSpPr>
          <p:cNvPr id="77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75" name="The idea of machine learning for ranking has been around for a long time…"/>
          <p:cNvSpPr txBox="1"/>
          <p:nvPr>
            <p:ph type="body" idx="4294967295"/>
          </p:nvPr>
        </p:nvSpPr>
        <p:spPr>
          <a:xfrm>
            <a:off x="631530" y="1544531"/>
            <a:ext cx="10550771" cy="4538401"/>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The idea of machine learning for ranking has been around for a long time</a:t>
            </a: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In the last 2 decades, learning to rank has become a hot topic due to the development of machine learning, the availability of massive amount of user log and the growth in computational power </a:t>
            </a:r>
          </a:p>
          <a:p>
            <a:pPr>
              <a:spcBef>
                <a:spcPts val="600"/>
              </a:spcBef>
              <a:buClr>
                <a:srgbClr val="000000"/>
              </a:buClr>
              <a:buFontTx/>
              <a:defRPr sz="2400">
                <a:solidFill>
                  <a:srgbClr val="000000"/>
                </a:solidFill>
                <a:latin typeface="Arial"/>
                <a:ea typeface="Arial"/>
                <a:cs typeface="Arial"/>
                <a:sym typeface="Arial"/>
              </a:defRPr>
            </a:pPr>
          </a:p>
          <a:p>
            <a:pPr>
              <a:spcBef>
                <a:spcPts val="600"/>
              </a:spcBef>
              <a:buClr>
                <a:srgbClr val="000000"/>
              </a:buClr>
              <a:buFontTx/>
              <a:defRPr sz="2400">
                <a:solidFill>
                  <a:srgbClr val="000000"/>
                </a:solidFill>
                <a:latin typeface="Arial"/>
                <a:ea typeface="Arial"/>
                <a:cs typeface="Arial"/>
                <a:sym typeface="Arial"/>
              </a:defRPr>
            </a:pPr>
            <a:r>
              <a:t>The mainstream learning to rank algorithms focus on tree ensemble method</a:t>
            </a:r>
          </a:p>
          <a:p>
            <a:pPr>
              <a:spcBef>
                <a:spcPts val="600"/>
              </a:spcBef>
              <a:buClr>
                <a:srgbClr val="000000"/>
              </a:buClr>
              <a:buFontTx/>
              <a:defRPr sz="2400">
                <a:solidFill>
                  <a:srgbClr val="000000"/>
                </a:solidFill>
                <a:latin typeface="Arial"/>
                <a:ea typeface="Arial"/>
                <a:cs typeface="Arial"/>
                <a:sym typeface="Arial"/>
              </a:defRPr>
            </a:pPr>
          </a:p>
          <a:p>
            <a:pPr>
              <a:lnSpc>
                <a:spcPct val="90000"/>
              </a:lnSpc>
              <a:spcBef>
                <a:spcPts val="600"/>
              </a:spcBef>
              <a:buClr>
                <a:srgbClr val="000000"/>
              </a:buClr>
              <a:buFontTx/>
              <a:defRPr sz="2400">
                <a:solidFill>
                  <a:srgbClr val="000000"/>
                </a:solidFill>
                <a:latin typeface="Arial"/>
                <a:ea typeface="Arial"/>
                <a:cs typeface="Arial"/>
                <a:sym typeface="Arial"/>
              </a:defRPr>
            </a:pPr>
            <a:r>
              <a:t>Machine-learned ranking over many features now easily beats traditional hand-designed ranking functions by learning the evaluation metrics directly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 name="Relevance feedback with the Rocchio’s model"/>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Relevance feedback with the Rocchio’s model</a:t>
            </a:r>
          </a:p>
        </p:txBody>
      </p:sp>
      <p:sp>
        <p:nvSpPr>
          <p:cNvPr id="116"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17" name="Image" descr="Image"/>
          <p:cNvPicPr>
            <a:picLocks noChangeAspect="1"/>
          </p:cNvPicPr>
          <p:nvPr/>
        </p:nvPicPr>
        <p:blipFill>
          <a:blip r:embed="rId3">
            <a:extLst/>
          </a:blip>
          <a:stretch>
            <a:fillRect/>
          </a:stretch>
        </p:blipFill>
        <p:spPr>
          <a:xfrm>
            <a:off x="7340600" y="2022696"/>
            <a:ext cx="3805784" cy="3805784"/>
          </a:xfrm>
          <a:prstGeom prst="rect">
            <a:avLst/>
          </a:prstGeom>
          <a:ln w="12700">
            <a:miter lim="400000"/>
          </a:ln>
        </p:spPr>
      </p:pic>
      <p:pic>
        <p:nvPicPr>
          <p:cNvPr id="118" name="latex-image-1.pdf" descr="latex-image-1.pdf"/>
          <p:cNvPicPr>
            <a:picLocks noChangeAspect="1"/>
          </p:cNvPicPr>
          <p:nvPr/>
        </p:nvPicPr>
        <p:blipFill>
          <a:blip r:embed="rId4">
            <a:extLst/>
          </a:blip>
          <a:stretch>
            <a:fillRect/>
          </a:stretch>
        </p:blipFill>
        <p:spPr>
          <a:xfrm>
            <a:off x="1234678" y="2305645"/>
            <a:ext cx="5347790" cy="810525"/>
          </a:xfrm>
          <a:prstGeom prst="rect">
            <a:avLst/>
          </a:prstGeom>
          <a:ln w="12700">
            <a:miter lim="400000"/>
          </a:ln>
        </p:spPr>
      </p:pic>
      <p:sp>
        <p:nvSpPr>
          <p:cNvPr id="119" name="rel docs"/>
          <p:cNvSpPr txBox="1"/>
          <p:nvPr/>
        </p:nvSpPr>
        <p:spPr>
          <a:xfrm>
            <a:off x="1525403" y="3579660"/>
            <a:ext cx="1126923"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rel docs</a:t>
            </a:r>
          </a:p>
        </p:txBody>
      </p:sp>
      <p:sp>
        <p:nvSpPr>
          <p:cNvPr id="120" name="non-rel docs"/>
          <p:cNvSpPr txBox="1"/>
          <p:nvPr/>
        </p:nvSpPr>
        <p:spPr>
          <a:xfrm>
            <a:off x="4306703" y="3579660"/>
            <a:ext cx="1704469"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non-rel docs</a:t>
            </a:r>
          </a:p>
        </p:txBody>
      </p:sp>
      <p:sp>
        <p:nvSpPr>
          <p:cNvPr id="121" name="Line"/>
          <p:cNvSpPr/>
          <p:nvPr/>
        </p:nvSpPr>
        <p:spPr>
          <a:xfrm flipH="1" flipV="1">
            <a:off x="5026725" y="3113046"/>
            <a:ext cx="255444" cy="255444"/>
          </a:xfrm>
          <a:prstGeom prst="line">
            <a:avLst/>
          </a:prstGeom>
          <a:ln w="25400">
            <a:solidFill>
              <a:srgbClr val="FF2600"/>
            </a:solidFill>
            <a:tailEnd type="triangle"/>
          </a:ln>
        </p:spPr>
        <p:txBody>
          <a:bodyPr lIns="45718" tIns="45718" rIns="45718" bIns="45718"/>
          <a:lstStyle/>
          <a:p>
            <a:pPr/>
          </a:p>
        </p:txBody>
      </p:sp>
      <p:sp>
        <p:nvSpPr>
          <p:cNvPr id="122" name="Line"/>
          <p:cNvSpPr/>
          <p:nvPr/>
        </p:nvSpPr>
        <p:spPr>
          <a:xfrm flipV="1">
            <a:off x="2333698" y="3113046"/>
            <a:ext cx="622928" cy="622928"/>
          </a:xfrm>
          <a:prstGeom prst="line">
            <a:avLst/>
          </a:prstGeom>
          <a:ln w="25400">
            <a:solidFill>
              <a:srgbClr val="FF2600"/>
            </a:solidFill>
            <a:tailEnd type="triangle"/>
          </a:ln>
        </p:spPr>
        <p:txBody>
          <a:bodyPr lIns="45718" tIns="45718" rIns="45718" bIns="45718"/>
          <a:lstStyle/>
          <a:p>
            <a:pPr/>
          </a:p>
        </p:txBody>
      </p:sp>
      <p:sp>
        <p:nvSpPr>
          <p:cNvPr id="123" name="beta &gt;&gt; gamma"/>
          <p:cNvSpPr txBox="1"/>
          <p:nvPr/>
        </p:nvSpPr>
        <p:spPr>
          <a:xfrm>
            <a:off x="5743423" y="3861277"/>
            <a:ext cx="1678889"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beta &gt;&gt; gamma</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21"/>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2" grpId="2"/>
      <p:bldP build="whole" bldLvl="1" animBg="1" rev="0" advAuto="0" spid="121"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9" name="Resources for learning to ran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Resources for learning to rank</a:t>
            </a:r>
          </a:p>
        </p:txBody>
      </p:sp>
      <p:sp>
        <p:nvSpPr>
          <p:cNvPr id="78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81" name="Ranklib: https://sourceforge.net/p/lemur/wiki/RankLib/…"/>
          <p:cNvSpPr txBox="1"/>
          <p:nvPr>
            <p:ph type="body" idx="4294967295"/>
          </p:nvPr>
        </p:nvSpPr>
        <p:spPr>
          <a:xfrm>
            <a:off x="631530" y="1544531"/>
            <a:ext cx="10928940" cy="4396143"/>
          </a:xfrm>
          <a:prstGeom prst="rect">
            <a:avLst/>
          </a:prstGeom>
        </p:spPr>
        <p:txBody>
          <a:bodyPr lIns="45719" tIns="45719" rIns="45719" bIns="45719"/>
          <a:lstStyle/>
          <a:p>
            <a:pPr>
              <a:spcBef>
                <a:spcPts val="600"/>
              </a:spcBef>
              <a:buClr>
                <a:srgbClr val="000000"/>
              </a:buClr>
              <a:buFontTx/>
              <a:defRPr sz="2400">
                <a:solidFill>
                  <a:srgbClr val="000000"/>
                </a:solidFill>
                <a:latin typeface="Arial"/>
                <a:ea typeface="Arial"/>
                <a:cs typeface="Arial"/>
                <a:sym typeface="Arial"/>
              </a:defRPr>
            </a:pPr>
            <a:r>
              <a:t>Ranklib: https://sourceforge.net/p/lemur/wiki/RankLib/</a:t>
            </a:r>
          </a:p>
          <a:p>
            <a:pPr>
              <a:spcBef>
                <a:spcPts val="600"/>
              </a:spcBef>
              <a:buClr>
                <a:srgbClr val="000000"/>
              </a:buClr>
              <a:buFontTx/>
              <a:defRPr sz="2400">
                <a:solidFill>
                  <a:srgbClr val="000000"/>
                </a:solidFill>
                <a:latin typeface="Arial"/>
                <a:ea typeface="Arial"/>
                <a:cs typeface="Arial"/>
                <a:sym typeface="Arial"/>
              </a:defRPr>
            </a:pPr>
            <a:r>
              <a:t>XGBoost: </a:t>
            </a:r>
            <a:r>
              <a:rPr u="sng">
                <a:solidFill>
                  <a:srgbClr val="0000FF"/>
                </a:solidFill>
                <a:uFill>
                  <a:solidFill>
                    <a:srgbClr val="0000FF"/>
                  </a:solidFill>
                </a:uFill>
                <a:hlinkClick r:id="rId3" invalidUrl="" action="" tgtFrame="" tooltip="" history="1" highlightClick="0" endSnd="0"/>
              </a:rPr>
              <a:t>https://github.com/dmlc/xgboost</a:t>
            </a:r>
          </a:p>
          <a:p>
            <a:pPr>
              <a:spcBef>
                <a:spcPts val="600"/>
              </a:spcBef>
              <a:buClr>
                <a:srgbClr val="000000"/>
              </a:buClr>
              <a:buFontTx/>
              <a:defRPr sz="2400">
                <a:solidFill>
                  <a:srgbClr val="000000"/>
                </a:solidFill>
                <a:latin typeface="Arial"/>
                <a:ea typeface="Arial"/>
                <a:cs typeface="Arial"/>
                <a:sym typeface="Arial"/>
              </a:defRPr>
            </a:pPr>
            <a:r>
              <a:rPr u="sng">
                <a:solidFill>
                  <a:srgbClr val="0000FF"/>
                </a:solidFill>
                <a:uFill>
                  <a:solidFill>
                    <a:srgbClr val="0000FF"/>
                  </a:solidFill>
                </a:uFill>
                <a:hlinkClick r:id="rId4" invalidUrl="" action="" tgtFrame="" tooltip="" history="1" highlightClick="0" endSnd="0"/>
              </a:rPr>
              <a:t>Yahoo! Learning to rank challenge dataset</a:t>
            </a:r>
          </a:p>
          <a:p>
            <a:pPr>
              <a:spcBef>
                <a:spcPts val="600"/>
              </a:spcBef>
              <a:buClr>
                <a:srgbClr val="000000"/>
              </a:buClr>
              <a:buFontTx/>
              <a:defRPr sz="2400">
                <a:solidFill>
                  <a:srgbClr val="000000"/>
                </a:solidFill>
                <a:latin typeface="Arial"/>
                <a:ea typeface="Arial"/>
                <a:cs typeface="Arial"/>
                <a:sym typeface="Arial"/>
              </a:defRPr>
            </a:pPr>
            <a:r>
              <a:t>C. J. C. Burges. From RankNet to LambdaRank to LambdaMART: An Overview. Microsoft TR 2010.</a:t>
            </a:r>
          </a:p>
          <a:p>
            <a:pPr>
              <a:lnSpc>
                <a:spcPct val="90000"/>
              </a:lnSpc>
              <a:spcBef>
                <a:spcPts val="600"/>
              </a:spcBef>
              <a:buClr>
                <a:srgbClr val="000000"/>
              </a:buClr>
              <a:buFontTx/>
              <a:defRPr sz="2400">
                <a:solidFill>
                  <a:srgbClr val="000000"/>
                </a:solidFill>
                <a:latin typeface="Arial"/>
                <a:ea typeface="Arial"/>
                <a:cs typeface="Arial"/>
                <a:sym typeface="Arial"/>
              </a:defRPr>
            </a:pPr>
            <a:r>
              <a:t>O. Chapelle and Y. Chang. Yahoo! Learning to Rank Challenge Overview. </a:t>
            </a:r>
            <a:r>
              <a:rPr i="1"/>
              <a:t>JMLR Proceedings </a:t>
            </a:r>
            <a:r>
              <a:t>2011</a:t>
            </a:r>
          </a:p>
        </p:txBody>
      </p:sp>
      <p:sp>
        <p:nvSpPr>
          <p:cNvPr id="782"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7" name="Pop quiz (Inverted Index)"/>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Pop quiz (Inverted Index)</a:t>
            </a:r>
          </a:p>
        </p:txBody>
      </p:sp>
      <p:sp>
        <p:nvSpPr>
          <p:cNvPr id="128"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29" name="1. Which of the following are prefix encodings, i.e., there does NOT exists a sequence such that there are more than one ways to decode it?…"/>
          <p:cNvSpPr txBox="1"/>
          <p:nvPr>
            <p:ph type="body" idx="4294967295"/>
          </p:nvPr>
        </p:nvSpPr>
        <p:spPr>
          <a:xfrm>
            <a:off x="600769" y="1544531"/>
            <a:ext cx="10550771" cy="5489980"/>
          </a:xfrm>
          <a:prstGeom prst="rect">
            <a:avLst/>
          </a:prstGeom>
        </p:spPr>
        <p:txBody>
          <a:bodyPr lIns="45719" tIns="45719" rIns="45719" bIns="45719"/>
          <a:lstStyle/>
          <a:p>
            <a:pPr marL="0" indent="0">
              <a:spcBef>
                <a:spcPts val="1200"/>
              </a:spcBef>
              <a:buSzTx/>
              <a:buFontTx/>
              <a:buNone/>
              <a:defRPr sz="2400">
                <a:solidFill>
                  <a:srgbClr val="2D3B45"/>
                </a:solidFill>
                <a:latin typeface="Helvetica Neue"/>
                <a:ea typeface="Helvetica Neue"/>
                <a:cs typeface="Helvetica Neue"/>
                <a:sym typeface="Helvetica Neue"/>
              </a:defRPr>
            </a:pPr>
            <a:r>
              <a:t>1. Which of the following are prefix encodings, i.e., there does NOT exists a sequence such that there are more than one ways to decode it? </a:t>
            </a:r>
          </a:p>
          <a:p>
            <a:pPr marL="0" indent="0">
              <a:spcBef>
                <a:spcPts val="1200"/>
              </a:spcBef>
              <a:buSzTx/>
              <a:buFontTx/>
              <a:buNone/>
              <a:defRPr sz="2400">
                <a:solidFill>
                  <a:srgbClr val="2D3B45"/>
                </a:solidFill>
                <a:latin typeface="Helvetica Neue"/>
                <a:ea typeface="Helvetica Neue"/>
                <a:cs typeface="Helvetica Neue"/>
                <a:sym typeface="Helvetica Neue"/>
              </a:defRPr>
            </a:pPr>
          </a:p>
          <a:p>
            <a:pPr marL="0" indent="0">
              <a:spcBef>
                <a:spcPts val="1200"/>
              </a:spcBef>
              <a:buSzTx/>
              <a:buFontTx/>
              <a:buNone/>
              <a:defRPr sz="2400">
                <a:solidFill>
                  <a:srgbClr val="2D3B45"/>
                </a:solidFill>
                <a:latin typeface="Helvetica Neue"/>
                <a:ea typeface="Helvetica Neue"/>
                <a:cs typeface="Helvetica Neue"/>
                <a:sym typeface="Helvetica Neue"/>
              </a:defRPr>
            </a:pPr>
            <a:r>
              <a:t>A. {a: 1, b:11, c:0}</a:t>
            </a:r>
          </a:p>
          <a:p>
            <a:pPr marL="0" indent="0">
              <a:spcBef>
                <a:spcPts val="1200"/>
              </a:spcBef>
              <a:buSzTx/>
              <a:buFontTx/>
              <a:buNone/>
              <a:defRPr sz="2400">
                <a:solidFill>
                  <a:srgbClr val="2D3B45"/>
                </a:solidFill>
                <a:latin typeface="Helvetica Neue"/>
                <a:ea typeface="Helvetica Neue"/>
                <a:cs typeface="Helvetica Neue"/>
                <a:sym typeface="Helvetica Neue"/>
              </a:defRPr>
            </a:pPr>
            <a:r>
              <a:t>B. {a: 0, b: 10, b: 110, c:111}</a:t>
            </a:r>
          </a:p>
          <a:p>
            <a:pPr marL="0" indent="0">
              <a:spcBef>
                <a:spcPts val="1200"/>
              </a:spcBef>
              <a:buSzTx/>
              <a:buFontTx/>
              <a:buNone/>
              <a:defRPr sz="2400">
                <a:solidFill>
                  <a:srgbClr val="2D3B45"/>
                </a:solidFill>
                <a:latin typeface="Helvetica Neue"/>
                <a:ea typeface="Helvetica Neue"/>
                <a:cs typeface="Helvetica Neue"/>
                <a:sym typeface="Helvetica Neue"/>
              </a:defRPr>
            </a:pPr>
            <a:r>
              <a:t>C. {a: 0, b: 100, c: 101, d: 11}</a:t>
            </a:r>
          </a:p>
          <a:p>
            <a:pPr marL="0" indent="0">
              <a:spcBef>
                <a:spcPts val="1200"/>
              </a:spcBef>
              <a:buSzTx/>
              <a:buFontTx/>
              <a:buNone/>
              <a:defRPr sz="2400">
                <a:solidFill>
                  <a:srgbClr val="2D3B45"/>
                </a:solidFill>
                <a:latin typeface="Helvetica Neue"/>
                <a:ea typeface="Helvetica Neue"/>
                <a:cs typeface="Helvetica Neue"/>
                <a:sym typeface="Helvetica Neue"/>
              </a:defRPr>
            </a:pPr>
            <a:r>
              <a:t>D. {a: 0, b: 100, c: 10, d: 11}</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Pop quiz (Inverted Index)"/>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Pop quiz (Inverted Index)</a:t>
            </a:r>
          </a:p>
        </p:txBody>
      </p:sp>
      <p:sp>
        <p:nvSpPr>
          <p:cNvPr id="134"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35" name="2. When we use the following two pointer algorithm to merge the following posting lists, select all documents that will be skipped. Can you implement the two pointer algorithm with Python?"/>
          <p:cNvSpPr txBox="1"/>
          <p:nvPr>
            <p:ph type="body" sz="half" idx="4294967295"/>
          </p:nvPr>
        </p:nvSpPr>
        <p:spPr>
          <a:xfrm>
            <a:off x="600769" y="1544531"/>
            <a:ext cx="10550771" cy="1901368"/>
          </a:xfrm>
          <a:prstGeom prst="rect">
            <a:avLst/>
          </a:prstGeom>
        </p:spPr>
        <p:txBody>
          <a:bodyPr lIns="45719" tIns="45719" rIns="45719" bIns="45719"/>
          <a:lstStyle>
            <a:lvl1pPr marL="0" indent="0">
              <a:spcBef>
                <a:spcPts val="1200"/>
              </a:spcBef>
              <a:buSzTx/>
              <a:buFontTx/>
              <a:buNone/>
              <a:defRPr sz="2400">
                <a:solidFill>
                  <a:srgbClr val="2D3B45"/>
                </a:solidFill>
                <a:latin typeface="Helvetica Neue"/>
                <a:ea typeface="Helvetica Neue"/>
                <a:cs typeface="Helvetica Neue"/>
                <a:sym typeface="Helvetica Neue"/>
              </a:defRPr>
            </a:lvl1pPr>
          </a:lstStyle>
          <a:p>
            <a:pPr/>
            <a:r>
              <a:t>2. When we use the following two pointer algorithm to merge the following posting lists, select all documents that will be skipped. Can you implement the two pointer algorithm with Python?</a:t>
            </a:r>
          </a:p>
        </p:txBody>
      </p:sp>
      <p:sp>
        <p:nvSpPr>
          <p:cNvPr id="136" name="Square"/>
          <p:cNvSpPr/>
          <p:nvPr/>
        </p:nvSpPr>
        <p:spPr>
          <a:xfrm>
            <a:off x="2431517" y="3657599"/>
            <a:ext cx="491581" cy="496691"/>
          </a:xfrm>
          <a:prstGeom prst="rect">
            <a:avLst/>
          </a:prstGeom>
          <a:ln w="12700">
            <a:solidFill>
              <a:schemeClr val="accent1"/>
            </a:solidFill>
          </a:ln>
        </p:spPr>
        <p:txBody>
          <a:bodyPr lIns="45718" tIns="45718" rIns="45718" bIns="45718" anchor="ctr"/>
          <a:lstStyle/>
          <a:p>
            <a:pPr/>
          </a:p>
        </p:txBody>
      </p:sp>
      <p:sp>
        <p:nvSpPr>
          <p:cNvPr id="137" name="Square"/>
          <p:cNvSpPr/>
          <p:nvPr/>
        </p:nvSpPr>
        <p:spPr>
          <a:xfrm>
            <a:off x="3168117" y="3594100"/>
            <a:ext cx="491580" cy="496690"/>
          </a:xfrm>
          <a:prstGeom prst="rect">
            <a:avLst/>
          </a:prstGeom>
          <a:ln w="12700">
            <a:solidFill>
              <a:schemeClr val="accent1"/>
            </a:solidFill>
          </a:ln>
        </p:spPr>
        <p:txBody>
          <a:bodyPr lIns="45718" tIns="45718" rIns="45718" bIns="45718" anchor="ctr"/>
          <a:lstStyle/>
          <a:p>
            <a:pPr/>
          </a:p>
        </p:txBody>
      </p:sp>
      <p:sp>
        <p:nvSpPr>
          <p:cNvPr id="138" name="Square"/>
          <p:cNvSpPr/>
          <p:nvPr/>
        </p:nvSpPr>
        <p:spPr>
          <a:xfrm>
            <a:off x="3930117" y="3594100"/>
            <a:ext cx="491580" cy="496690"/>
          </a:xfrm>
          <a:prstGeom prst="rect">
            <a:avLst/>
          </a:prstGeom>
          <a:ln w="12700">
            <a:solidFill>
              <a:schemeClr val="accent1"/>
            </a:solidFill>
          </a:ln>
        </p:spPr>
        <p:txBody>
          <a:bodyPr lIns="45718" tIns="45718" rIns="45718" bIns="45718" anchor="ctr"/>
          <a:lstStyle/>
          <a:p>
            <a:pPr/>
          </a:p>
        </p:txBody>
      </p:sp>
      <p:sp>
        <p:nvSpPr>
          <p:cNvPr id="139" name="Square"/>
          <p:cNvSpPr/>
          <p:nvPr/>
        </p:nvSpPr>
        <p:spPr>
          <a:xfrm>
            <a:off x="4704817" y="3594100"/>
            <a:ext cx="491580" cy="496690"/>
          </a:xfrm>
          <a:prstGeom prst="rect">
            <a:avLst/>
          </a:prstGeom>
          <a:ln w="12700">
            <a:solidFill>
              <a:schemeClr val="accent1"/>
            </a:solidFill>
          </a:ln>
        </p:spPr>
        <p:txBody>
          <a:bodyPr lIns="45718" tIns="45718" rIns="45718" bIns="45718" anchor="ctr"/>
          <a:lstStyle/>
          <a:p>
            <a:pPr/>
          </a:p>
        </p:txBody>
      </p:sp>
      <p:sp>
        <p:nvSpPr>
          <p:cNvPr id="140" name="Square"/>
          <p:cNvSpPr/>
          <p:nvPr/>
        </p:nvSpPr>
        <p:spPr>
          <a:xfrm>
            <a:off x="5454117" y="3606800"/>
            <a:ext cx="491580" cy="496690"/>
          </a:xfrm>
          <a:prstGeom prst="rect">
            <a:avLst/>
          </a:prstGeom>
          <a:ln w="12700">
            <a:solidFill>
              <a:schemeClr val="accent1"/>
            </a:solidFill>
          </a:ln>
        </p:spPr>
        <p:txBody>
          <a:bodyPr lIns="45718" tIns="45718" rIns="45718" bIns="45718" anchor="ctr"/>
          <a:lstStyle/>
          <a:p>
            <a:pPr/>
          </a:p>
        </p:txBody>
      </p:sp>
      <p:sp>
        <p:nvSpPr>
          <p:cNvPr id="141" name="Square"/>
          <p:cNvSpPr/>
          <p:nvPr/>
        </p:nvSpPr>
        <p:spPr>
          <a:xfrm>
            <a:off x="6216117" y="3619500"/>
            <a:ext cx="491580" cy="496690"/>
          </a:xfrm>
          <a:prstGeom prst="rect">
            <a:avLst/>
          </a:prstGeom>
          <a:ln w="12700">
            <a:solidFill>
              <a:schemeClr val="accent1"/>
            </a:solidFill>
          </a:ln>
        </p:spPr>
        <p:txBody>
          <a:bodyPr lIns="45718" tIns="45718" rIns="45718" bIns="45718" anchor="ctr"/>
          <a:lstStyle/>
          <a:p>
            <a:pPr/>
          </a:p>
        </p:txBody>
      </p:sp>
      <p:sp>
        <p:nvSpPr>
          <p:cNvPr id="142" name="Square"/>
          <p:cNvSpPr/>
          <p:nvPr/>
        </p:nvSpPr>
        <p:spPr>
          <a:xfrm>
            <a:off x="6978116" y="3619500"/>
            <a:ext cx="491580" cy="496690"/>
          </a:xfrm>
          <a:prstGeom prst="rect">
            <a:avLst/>
          </a:prstGeom>
          <a:ln w="12700">
            <a:solidFill>
              <a:schemeClr val="accent1"/>
            </a:solidFill>
          </a:ln>
        </p:spPr>
        <p:txBody>
          <a:bodyPr lIns="45718" tIns="45718" rIns="45718" bIns="45718" anchor="ctr"/>
          <a:lstStyle/>
          <a:p>
            <a:pPr/>
          </a:p>
        </p:txBody>
      </p:sp>
      <p:sp>
        <p:nvSpPr>
          <p:cNvPr id="143" name="Square"/>
          <p:cNvSpPr/>
          <p:nvPr/>
        </p:nvSpPr>
        <p:spPr>
          <a:xfrm>
            <a:off x="7718282" y="3619500"/>
            <a:ext cx="491580" cy="496690"/>
          </a:xfrm>
          <a:prstGeom prst="rect">
            <a:avLst/>
          </a:prstGeom>
          <a:ln w="12700">
            <a:solidFill>
              <a:schemeClr val="accent1"/>
            </a:solidFill>
          </a:ln>
        </p:spPr>
        <p:txBody>
          <a:bodyPr lIns="45718" tIns="45718" rIns="45718" bIns="45718" anchor="ctr"/>
          <a:lstStyle/>
          <a:p>
            <a:pPr/>
          </a:p>
        </p:txBody>
      </p:sp>
      <p:sp>
        <p:nvSpPr>
          <p:cNvPr id="144" name="Square"/>
          <p:cNvSpPr/>
          <p:nvPr/>
        </p:nvSpPr>
        <p:spPr>
          <a:xfrm>
            <a:off x="8502994" y="3594100"/>
            <a:ext cx="491580" cy="496690"/>
          </a:xfrm>
          <a:prstGeom prst="rect">
            <a:avLst/>
          </a:prstGeom>
          <a:ln w="12700">
            <a:solidFill>
              <a:schemeClr val="accent1"/>
            </a:solidFill>
          </a:ln>
        </p:spPr>
        <p:txBody>
          <a:bodyPr lIns="45718" tIns="45718" rIns="45718" bIns="45718" anchor="ctr"/>
          <a:lstStyle/>
          <a:p>
            <a:pPr/>
          </a:p>
        </p:txBody>
      </p:sp>
      <p:sp>
        <p:nvSpPr>
          <p:cNvPr id="145" name="Line"/>
          <p:cNvSpPr/>
          <p:nvPr/>
        </p:nvSpPr>
        <p:spPr>
          <a:xfrm flipV="1">
            <a:off x="2939916" y="3873499"/>
            <a:ext cx="225402" cy="1"/>
          </a:xfrm>
          <a:prstGeom prst="line">
            <a:avLst/>
          </a:prstGeom>
          <a:ln w="12700">
            <a:solidFill>
              <a:schemeClr val="accent1"/>
            </a:solidFill>
            <a:tailEnd type="triangle"/>
          </a:ln>
        </p:spPr>
        <p:txBody>
          <a:bodyPr lIns="45718" tIns="45718" rIns="45718" bIns="45718"/>
          <a:lstStyle/>
          <a:p>
            <a:pPr/>
          </a:p>
        </p:txBody>
      </p:sp>
      <p:sp>
        <p:nvSpPr>
          <p:cNvPr id="146" name="Line"/>
          <p:cNvSpPr/>
          <p:nvPr/>
        </p:nvSpPr>
        <p:spPr>
          <a:xfrm flipV="1">
            <a:off x="3675857" y="3867844"/>
            <a:ext cx="225401" cy="1"/>
          </a:xfrm>
          <a:prstGeom prst="line">
            <a:avLst/>
          </a:prstGeom>
          <a:ln w="12700">
            <a:solidFill>
              <a:schemeClr val="accent1"/>
            </a:solidFill>
            <a:tailEnd type="triangle"/>
          </a:ln>
        </p:spPr>
        <p:txBody>
          <a:bodyPr lIns="45718" tIns="45718" rIns="45718" bIns="45718"/>
          <a:lstStyle/>
          <a:p>
            <a:pPr/>
          </a:p>
        </p:txBody>
      </p:sp>
      <p:sp>
        <p:nvSpPr>
          <p:cNvPr id="147" name="Line"/>
          <p:cNvSpPr/>
          <p:nvPr/>
        </p:nvSpPr>
        <p:spPr>
          <a:xfrm flipV="1">
            <a:off x="4442021" y="3855144"/>
            <a:ext cx="225401" cy="1"/>
          </a:xfrm>
          <a:prstGeom prst="line">
            <a:avLst/>
          </a:prstGeom>
          <a:ln w="12700">
            <a:solidFill>
              <a:schemeClr val="accent1"/>
            </a:solidFill>
            <a:tailEnd type="triangle"/>
          </a:ln>
        </p:spPr>
        <p:txBody>
          <a:bodyPr lIns="45718" tIns="45718" rIns="45718" bIns="45718"/>
          <a:lstStyle/>
          <a:p>
            <a:pPr/>
          </a:p>
        </p:txBody>
      </p:sp>
      <p:sp>
        <p:nvSpPr>
          <p:cNvPr id="148" name="Line"/>
          <p:cNvSpPr/>
          <p:nvPr/>
        </p:nvSpPr>
        <p:spPr>
          <a:xfrm flipV="1">
            <a:off x="5211416" y="3842444"/>
            <a:ext cx="225401" cy="1"/>
          </a:xfrm>
          <a:prstGeom prst="line">
            <a:avLst/>
          </a:prstGeom>
          <a:ln w="12700">
            <a:solidFill>
              <a:schemeClr val="accent1"/>
            </a:solidFill>
            <a:tailEnd type="triangle"/>
          </a:ln>
        </p:spPr>
        <p:txBody>
          <a:bodyPr lIns="45718" tIns="45718" rIns="45718" bIns="45718"/>
          <a:lstStyle/>
          <a:p>
            <a:pPr/>
          </a:p>
        </p:txBody>
      </p:sp>
      <p:sp>
        <p:nvSpPr>
          <p:cNvPr id="149" name="Line"/>
          <p:cNvSpPr/>
          <p:nvPr/>
        </p:nvSpPr>
        <p:spPr>
          <a:xfrm flipV="1">
            <a:off x="5966898" y="3842444"/>
            <a:ext cx="225401" cy="1"/>
          </a:xfrm>
          <a:prstGeom prst="line">
            <a:avLst/>
          </a:prstGeom>
          <a:ln w="12700">
            <a:solidFill>
              <a:schemeClr val="accent1"/>
            </a:solidFill>
            <a:tailEnd type="triangle"/>
          </a:ln>
        </p:spPr>
        <p:txBody>
          <a:bodyPr lIns="45718" tIns="45718" rIns="45718" bIns="45718"/>
          <a:lstStyle/>
          <a:p>
            <a:pPr/>
          </a:p>
        </p:txBody>
      </p:sp>
      <p:sp>
        <p:nvSpPr>
          <p:cNvPr id="150" name="Line"/>
          <p:cNvSpPr/>
          <p:nvPr/>
        </p:nvSpPr>
        <p:spPr>
          <a:xfrm flipV="1">
            <a:off x="6722380" y="3842444"/>
            <a:ext cx="225401" cy="1"/>
          </a:xfrm>
          <a:prstGeom prst="line">
            <a:avLst/>
          </a:prstGeom>
          <a:ln w="12700">
            <a:solidFill>
              <a:schemeClr val="accent1"/>
            </a:solidFill>
            <a:tailEnd type="triangle"/>
          </a:ln>
        </p:spPr>
        <p:txBody>
          <a:bodyPr lIns="45718" tIns="45718" rIns="45718" bIns="45718"/>
          <a:lstStyle/>
          <a:p>
            <a:pPr/>
          </a:p>
        </p:txBody>
      </p:sp>
      <p:sp>
        <p:nvSpPr>
          <p:cNvPr id="151" name="Line"/>
          <p:cNvSpPr/>
          <p:nvPr/>
        </p:nvSpPr>
        <p:spPr>
          <a:xfrm flipV="1">
            <a:off x="7478197" y="3855144"/>
            <a:ext cx="225401" cy="1"/>
          </a:xfrm>
          <a:prstGeom prst="line">
            <a:avLst/>
          </a:prstGeom>
          <a:ln w="12700">
            <a:solidFill>
              <a:schemeClr val="accent1"/>
            </a:solidFill>
            <a:tailEnd type="triangle"/>
          </a:ln>
        </p:spPr>
        <p:txBody>
          <a:bodyPr lIns="45718" tIns="45718" rIns="45718" bIns="45718"/>
          <a:lstStyle/>
          <a:p>
            <a:pPr/>
          </a:p>
        </p:txBody>
      </p:sp>
      <p:sp>
        <p:nvSpPr>
          <p:cNvPr id="152" name="Line"/>
          <p:cNvSpPr/>
          <p:nvPr/>
        </p:nvSpPr>
        <p:spPr>
          <a:xfrm flipV="1">
            <a:off x="8252020" y="3842444"/>
            <a:ext cx="225401" cy="1"/>
          </a:xfrm>
          <a:prstGeom prst="line">
            <a:avLst/>
          </a:prstGeom>
          <a:ln w="12700">
            <a:solidFill>
              <a:schemeClr val="accent1"/>
            </a:solidFill>
            <a:tailEnd type="triangle"/>
          </a:ln>
        </p:spPr>
        <p:txBody>
          <a:bodyPr lIns="45718" tIns="45718" rIns="45718" bIns="45718"/>
          <a:lstStyle/>
          <a:p>
            <a:pPr/>
          </a:p>
        </p:txBody>
      </p:sp>
      <p:sp>
        <p:nvSpPr>
          <p:cNvPr id="153" name="2"/>
          <p:cNvSpPr txBox="1"/>
          <p:nvPr/>
        </p:nvSpPr>
        <p:spPr>
          <a:xfrm>
            <a:off x="2577997" y="3714175"/>
            <a:ext cx="22402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a:t>
            </a:r>
          </a:p>
        </p:txBody>
      </p:sp>
      <p:sp>
        <p:nvSpPr>
          <p:cNvPr id="154" name="4"/>
          <p:cNvSpPr txBox="1"/>
          <p:nvPr/>
        </p:nvSpPr>
        <p:spPr>
          <a:xfrm>
            <a:off x="3301897" y="3701475"/>
            <a:ext cx="22402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a:t>
            </a:r>
          </a:p>
        </p:txBody>
      </p:sp>
      <p:sp>
        <p:nvSpPr>
          <p:cNvPr id="155" name="8"/>
          <p:cNvSpPr txBox="1"/>
          <p:nvPr/>
        </p:nvSpPr>
        <p:spPr>
          <a:xfrm>
            <a:off x="4054034" y="3688775"/>
            <a:ext cx="22402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8</a:t>
            </a:r>
          </a:p>
        </p:txBody>
      </p:sp>
      <p:sp>
        <p:nvSpPr>
          <p:cNvPr id="156" name="16"/>
          <p:cNvSpPr txBox="1"/>
          <p:nvPr/>
        </p:nvSpPr>
        <p:spPr>
          <a:xfrm>
            <a:off x="4774820" y="3688775"/>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16</a:t>
            </a:r>
          </a:p>
        </p:txBody>
      </p:sp>
      <p:sp>
        <p:nvSpPr>
          <p:cNvPr id="157" name="19"/>
          <p:cNvSpPr txBox="1"/>
          <p:nvPr/>
        </p:nvSpPr>
        <p:spPr>
          <a:xfrm>
            <a:off x="5527956" y="3688775"/>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19</a:t>
            </a:r>
          </a:p>
        </p:txBody>
      </p:sp>
      <p:sp>
        <p:nvSpPr>
          <p:cNvPr id="158" name="23"/>
          <p:cNvSpPr txBox="1"/>
          <p:nvPr/>
        </p:nvSpPr>
        <p:spPr>
          <a:xfrm>
            <a:off x="6277256" y="3701475"/>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23</a:t>
            </a:r>
          </a:p>
        </p:txBody>
      </p:sp>
      <p:sp>
        <p:nvSpPr>
          <p:cNvPr id="159" name="28"/>
          <p:cNvSpPr txBox="1"/>
          <p:nvPr/>
        </p:nvSpPr>
        <p:spPr>
          <a:xfrm>
            <a:off x="7051956" y="3701475"/>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28</a:t>
            </a:r>
          </a:p>
        </p:txBody>
      </p:sp>
      <p:sp>
        <p:nvSpPr>
          <p:cNvPr id="160" name="43"/>
          <p:cNvSpPr txBox="1"/>
          <p:nvPr/>
        </p:nvSpPr>
        <p:spPr>
          <a:xfrm>
            <a:off x="7798303" y="3688775"/>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43</a:t>
            </a:r>
          </a:p>
        </p:txBody>
      </p:sp>
      <p:sp>
        <p:nvSpPr>
          <p:cNvPr id="161" name="Square"/>
          <p:cNvSpPr/>
          <p:nvPr/>
        </p:nvSpPr>
        <p:spPr>
          <a:xfrm>
            <a:off x="2418817" y="5207000"/>
            <a:ext cx="491580" cy="496690"/>
          </a:xfrm>
          <a:prstGeom prst="rect">
            <a:avLst/>
          </a:prstGeom>
          <a:ln w="12700">
            <a:solidFill>
              <a:schemeClr val="accent1"/>
            </a:solidFill>
          </a:ln>
        </p:spPr>
        <p:txBody>
          <a:bodyPr lIns="45718" tIns="45718" rIns="45718" bIns="45718" anchor="ctr"/>
          <a:lstStyle/>
          <a:p>
            <a:pPr/>
          </a:p>
        </p:txBody>
      </p:sp>
      <p:sp>
        <p:nvSpPr>
          <p:cNvPr id="162" name="Square"/>
          <p:cNvSpPr/>
          <p:nvPr/>
        </p:nvSpPr>
        <p:spPr>
          <a:xfrm>
            <a:off x="3168117" y="5207000"/>
            <a:ext cx="491580" cy="496690"/>
          </a:xfrm>
          <a:prstGeom prst="rect">
            <a:avLst/>
          </a:prstGeom>
          <a:ln w="12700">
            <a:solidFill>
              <a:schemeClr val="accent1"/>
            </a:solidFill>
          </a:ln>
        </p:spPr>
        <p:txBody>
          <a:bodyPr lIns="45718" tIns="45718" rIns="45718" bIns="45718" anchor="ctr"/>
          <a:lstStyle/>
          <a:p>
            <a:pPr/>
          </a:p>
        </p:txBody>
      </p:sp>
      <p:sp>
        <p:nvSpPr>
          <p:cNvPr id="163" name="Square"/>
          <p:cNvSpPr/>
          <p:nvPr/>
        </p:nvSpPr>
        <p:spPr>
          <a:xfrm>
            <a:off x="3930117" y="5207000"/>
            <a:ext cx="491581" cy="496690"/>
          </a:xfrm>
          <a:prstGeom prst="rect">
            <a:avLst/>
          </a:prstGeom>
          <a:ln w="12700">
            <a:solidFill>
              <a:schemeClr val="accent1"/>
            </a:solidFill>
          </a:ln>
        </p:spPr>
        <p:txBody>
          <a:bodyPr lIns="45718" tIns="45718" rIns="45718" bIns="45718" anchor="ctr"/>
          <a:lstStyle/>
          <a:p>
            <a:pPr/>
          </a:p>
        </p:txBody>
      </p:sp>
      <p:sp>
        <p:nvSpPr>
          <p:cNvPr id="164" name="Square"/>
          <p:cNvSpPr/>
          <p:nvPr/>
        </p:nvSpPr>
        <p:spPr>
          <a:xfrm>
            <a:off x="4704817" y="5207000"/>
            <a:ext cx="491580" cy="496690"/>
          </a:xfrm>
          <a:prstGeom prst="rect">
            <a:avLst/>
          </a:prstGeom>
          <a:ln w="12700">
            <a:solidFill>
              <a:schemeClr val="accent1"/>
            </a:solidFill>
          </a:ln>
        </p:spPr>
        <p:txBody>
          <a:bodyPr lIns="45718" tIns="45718" rIns="45718" bIns="45718" anchor="ctr"/>
          <a:lstStyle/>
          <a:p>
            <a:pPr/>
          </a:p>
        </p:txBody>
      </p:sp>
      <p:sp>
        <p:nvSpPr>
          <p:cNvPr id="165" name="Square"/>
          <p:cNvSpPr/>
          <p:nvPr/>
        </p:nvSpPr>
        <p:spPr>
          <a:xfrm>
            <a:off x="5454117" y="5219700"/>
            <a:ext cx="491580" cy="496690"/>
          </a:xfrm>
          <a:prstGeom prst="rect">
            <a:avLst/>
          </a:prstGeom>
          <a:ln w="12700">
            <a:solidFill>
              <a:schemeClr val="accent1"/>
            </a:solidFill>
          </a:ln>
        </p:spPr>
        <p:txBody>
          <a:bodyPr lIns="45718" tIns="45718" rIns="45718" bIns="45718" anchor="ctr"/>
          <a:lstStyle/>
          <a:p>
            <a:pPr/>
          </a:p>
        </p:txBody>
      </p:sp>
      <p:sp>
        <p:nvSpPr>
          <p:cNvPr id="166" name="Square"/>
          <p:cNvSpPr/>
          <p:nvPr/>
        </p:nvSpPr>
        <p:spPr>
          <a:xfrm>
            <a:off x="6216117" y="5232400"/>
            <a:ext cx="491580" cy="496690"/>
          </a:xfrm>
          <a:prstGeom prst="rect">
            <a:avLst/>
          </a:prstGeom>
          <a:ln w="12700">
            <a:solidFill>
              <a:schemeClr val="accent1"/>
            </a:solidFill>
          </a:ln>
        </p:spPr>
        <p:txBody>
          <a:bodyPr lIns="45718" tIns="45718" rIns="45718" bIns="45718" anchor="ctr"/>
          <a:lstStyle/>
          <a:p>
            <a:pPr/>
          </a:p>
        </p:txBody>
      </p:sp>
      <p:sp>
        <p:nvSpPr>
          <p:cNvPr id="167" name="Square"/>
          <p:cNvSpPr/>
          <p:nvPr/>
        </p:nvSpPr>
        <p:spPr>
          <a:xfrm>
            <a:off x="6978116" y="5232400"/>
            <a:ext cx="491580" cy="496690"/>
          </a:xfrm>
          <a:prstGeom prst="rect">
            <a:avLst/>
          </a:prstGeom>
          <a:ln w="12700">
            <a:solidFill>
              <a:schemeClr val="accent1"/>
            </a:solidFill>
          </a:ln>
        </p:spPr>
        <p:txBody>
          <a:bodyPr lIns="45718" tIns="45718" rIns="45718" bIns="45718" anchor="ctr"/>
          <a:lstStyle/>
          <a:p>
            <a:pPr/>
          </a:p>
        </p:txBody>
      </p:sp>
      <p:sp>
        <p:nvSpPr>
          <p:cNvPr id="168" name="Square"/>
          <p:cNvSpPr/>
          <p:nvPr/>
        </p:nvSpPr>
        <p:spPr>
          <a:xfrm>
            <a:off x="7718282" y="5207000"/>
            <a:ext cx="491580" cy="496690"/>
          </a:xfrm>
          <a:prstGeom prst="rect">
            <a:avLst/>
          </a:prstGeom>
          <a:ln w="12700">
            <a:solidFill>
              <a:schemeClr val="accent1"/>
            </a:solidFill>
          </a:ln>
        </p:spPr>
        <p:txBody>
          <a:bodyPr lIns="45718" tIns="45718" rIns="45718" bIns="45718" anchor="ctr"/>
          <a:lstStyle/>
          <a:p>
            <a:pPr/>
          </a:p>
        </p:txBody>
      </p:sp>
      <p:sp>
        <p:nvSpPr>
          <p:cNvPr id="169" name="Square"/>
          <p:cNvSpPr/>
          <p:nvPr/>
        </p:nvSpPr>
        <p:spPr>
          <a:xfrm>
            <a:off x="8502994" y="5207000"/>
            <a:ext cx="491580" cy="496690"/>
          </a:xfrm>
          <a:prstGeom prst="rect">
            <a:avLst/>
          </a:prstGeom>
          <a:ln w="12700">
            <a:solidFill>
              <a:schemeClr val="accent1"/>
            </a:solidFill>
          </a:ln>
        </p:spPr>
        <p:txBody>
          <a:bodyPr lIns="45718" tIns="45718" rIns="45718" bIns="45718" anchor="ctr"/>
          <a:lstStyle/>
          <a:p>
            <a:pPr/>
          </a:p>
        </p:txBody>
      </p:sp>
      <p:sp>
        <p:nvSpPr>
          <p:cNvPr id="170" name="Line"/>
          <p:cNvSpPr/>
          <p:nvPr/>
        </p:nvSpPr>
        <p:spPr>
          <a:xfrm flipV="1">
            <a:off x="2939916" y="5486399"/>
            <a:ext cx="225402" cy="1"/>
          </a:xfrm>
          <a:prstGeom prst="line">
            <a:avLst/>
          </a:prstGeom>
          <a:ln w="12700">
            <a:solidFill>
              <a:schemeClr val="accent1"/>
            </a:solidFill>
            <a:tailEnd type="triangle"/>
          </a:ln>
        </p:spPr>
        <p:txBody>
          <a:bodyPr lIns="45718" tIns="45718" rIns="45718" bIns="45718"/>
          <a:lstStyle/>
          <a:p>
            <a:pPr/>
          </a:p>
        </p:txBody>
      </p:sp>
      <p:sp>
        <p:nvSpPr>
          <p:cNvPr id="171" name="Line"/>
          <p:cNvSpPr/>
          <p:nvPr/>
        </p:nvSpPr>
        <p:spPr>
          <a:xfrm flipV="1">
            <a:off x="3675857" y="5480744"/>
            <a:ext cx="225401" cy="1"/>
          </a:xfrm>
          <a:prstGeom prst="line">
            <a:avLst/>
          </a:prstGeom>
          <a:ln w="12700">
            <a:solidFill>
              <a:schemeClr val="accent1"/>
            </a:solidFill>
            <a:tailEnd type="triangle"/>
          </a:ln>
        </p:spPr>
        <p:txBody>
          <a:bodyPr lIns="45718" tIns="45718" rIns="45718" bIns="45718"/>
          <a:lstStyle/>
          <a:p>
            <a:pPr/>
          </a:p>
        </p:txBody>
      </p:sp>
      <p:sp>
        <p:nvSpPr>
          <p:cNvPr id="172" name="Line"/>
          <p:cNvSpPr/>
          <p:nvPr/>
        </p:nvSpPr>
        <p:spPr>
          <a:xfrm flipV="1">
            <a:off x="4442021" y="5468044"/>
            <a:ext cx="225402" cy="1"/>
          </a:xfrm>
          <a:prstGeom prst="line">
            <a:avLst/>
          </a:prstGeom>
          <a:ln w="12700">
            <a:solidFill>
              <a:schemeClr val="accent1"/>
            </a:solidFill>
            <a:tailEnd type="triangle"/>
          </a:ln>
        </p:spPr>
        <p:txBody>
          <a:bodyPr lIns="45718" tIns="45718" rIns="45718" bIns="45718"/>
          <a:lstStyle/>
          <a:p>
            <a:pPr/>
          </a:p>
        </p:txBody>
      </p:sp>
      <p:sp>
        <p:nvSpPr>
          <p:cNvPr id="173" name="Line"/>
          <p:cNvSpPr/>
          <p:nvPr/>
        </p:nvSpPr>
        <p:spPr>
          <a:xfrm flipV="1">
            <a:off x="5211416" y="5455344"/>
            <a:ext cx="225401" cy="1"/>
          </a:xfrm>
          <a:prstGeom prst="line">
            <a:avLst/>
          </a:prstGeom>
          <a:ln w="12700">
            <a:solidFill>
              <a:schemeClr val="accent1"/>
            </a:solidFill>
            <a:tailEnd type="triangle"/>
          </a:ln>
        </p:spPr>
        <p:txBody>
          <a:bodyPr lIns="45718" tIns="45718" rIns="45718" bIns="45718"/>
          <a:lstStyle/>
          <a:p>
            <a:pPr/>
          </a:p>
        </p:txBody>
      </p:sp>
      <p:sp>
        <p:nvSpPr>
          <p:cNvPr id="174" name="Line"/>
          <p:cNvSpPr/>
          <p:nvPr/>
        </p:nvSpPr>
        <p:spPr>
          <a:xfrm flipV="1">
            <a:off x="5966898" y="5455344"/>
            <a:ext cx="225401" cy="1"/>
          </a:xfrm>
          <a:prstGeom prst="line">
            <a:avLst/>
          </a:prstGeom>
          <a:ln w="12700">
            <a:solidFill>
              <a:schemeClr val="accent1"/>
            </a:solidFill>
            <a:tailEnd type="triangle"/>
          </a:ln>
        </p:spPr>
        <p:txBody>
          <a:bodyPr lIns="45718" tIns="45718" rIns="45718" bIns="45718"/>
          <a:lstStyle/>
          <a:p>
            <a:pPr/>
          </a:p>
        </p:txBody>
      </p:sp>
      <p:sp>
        <p:nvSpPr>
          <p:cNvPr id="175" name="Line"/>
          <p:cNvSpPr/>
          <p:nvPr/>
        </p:nvSpPr>
        <p:spPr>
          <a:xfrm flipV="1">
            <a:off x="6722380" y="5455344"/>
            <a:ext cx="225401" cy="1"/>
          </a:xfrm>
          <a:prstGeom prst="line">
            <a:avLst/>
          </a:prstGeom>
          <a:ln w="12700">
            <a:solidFill>
              <a:schemeClr val="accent1"/>
            </a:solidFill>
            <a:tailEnd type="triangle"/>
          </a:ln>
        </p:spPr>
        <p:txBody>
          <a:bodyPr lIns="45718" tIns="45718" rIns="45718" bIns="45718"/>
          <a:lstStyle/>
          <a:p>
            <a:pPr/>
          </a:p>
        </p:txBody>
      </p:sp>
      <p:sp>
        <p:nvSpPr>
          <p:cNvPr id="176" name="Line"/>
          <p:cNvSpPr/>
          <p:nvPr/>
        </p:nvSpPr>
        <p:spPr>
          <a:xfrm flipV="1">
            <a:off x="7478197" y="5468044"/>
            <a:ext cx="225401" cy="1"/>
          </a:xfrm>
          <a:prstGeom prst="line">
            <a:avLst/>
          </a:prstGeom>
          <a:ln w="12700">
            <a:solidFill>
              <a:schemeClr val="accent1"/>
            </a:solidFill>
            <a:tailEnd type="triangle"/>
          </a:ln>
        </p:spPr>
        <p:txBody>
          <a:bodyPr lIns="45718" tIns="45718" rIns="45718" bIns="45718"/>
          <a:lstStyle/>
          <a:p>
            <a:pPr/>
          </a:p>
        </p:txBody>
      </p:sp>
      <p:sp>
        <p:nvSpPr>
          <p:cNvPr id="177" name="Line"/>
          <p:cNvSpPr/>
          <p:nvPr/>
        </p:nvSpPr>
        <p:spPr>
          <a:xfrm flipV="1">
            <a:off x="8252020" y="5455344"/>
            <a:ext cx="225401" cy="1"/>
          </a:xfrm>
          <a:prstGeom prst="line">
            <a:avLst/>
          </a:prstGeom>
          <a:ln w="12700">
            <a:solidFill>
              <a:schemeClr val="accent1"/>
            </a:solidFill>
            <a:tailEnd type="triangle"/>
          </a:ln>
        </p:spPr>
        <p:txBody>
          <a:bodyPr lIns="45718" tIns="45718" rIns="45718" bIns="45718"/>
          <a:lstStyle/>
          <a:p>
            <a:pPr/>
          </a:p>
        </p:txBody>
      </p:sp>
      <p:sp>
        <p:nvSpPr>
          <p:cNvPr id="178" name="1"/>
          <p:cNvSpPr txBox="1"/>
          <p:nvPr/>
        </p:nvSpPr>
        <p:spPr>
          <a:xfrm>
            <a:off x="2552597" y="5301675"/>
            <a:ext cx="22402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1</a:t>
            </a:r>
          </a:p>
        </p:txBody>
      </p:sp>
      <p:sp>
        <p:nvSpPr>
          <p:cNvPr id="179" name="2"/>
          <p:cNvSpPr txBox="1"/>
          <p:nvPr/>
        </p:nvSpPr>
        <p:spPr>
          <a:xfrm>
            <a:off x="3301898" y="5314375"/>
            <a:ext cx="22402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2</a:t>
            </a:r>
          </a:p>
        </p:txBody>
      </p:sp>
      <p:sp>
        <p:nvSpPr>
          <p:cNvPr id="180" name="3"/>
          <p:cNvSpPr txBox="1"/>
          <p:nvPr/>
        </p:nvSpPr>
        <p:spPr>
          <a:xfrm>
            <a:off x="4054034" y="5301675"/>
            <a:ext cx="22402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3</a:t>
            </a:r>
          </a:p>
        </p:txBody>
      </p:sp>
      <p:sp>
        <p:nvSpPr>
          <p:cNvPr id="181" name="5"/>
          <p:cNvSpPr txBox="1"/>
          <p:nvPr/>
        </p:nvSpPr>
        <p:spPr>
          <a:xfrm>
            <a:off x="4838320" y="5301675"/>
            <a:ext cx="22402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a:t>
            </a:r>
          </a:p>
        </p:txBody>
      </p:sp>
      <p:sp>
        <p:nvSpPr>
          <p:cNvPr id="182" name="8"/>
          <p:cNvSpPr txBox="1"/>
          <p:nvPr/>
        </p:nvSpPr>
        <p:spPr>
          <a:xfrm>
            <a:off x="5578757" y="5301675"/>
            <a:ext cx="224020"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8</a:t>
            </a:r>
          </a:p>
        </p:txBody>
      </p:sp>
      <p:sp>
        <p:nvSpPr>
          <p:cNvPr id="183" name="41"/>
          <p:cNvSpPr txBox="1"/>
          <p:nvPr/>
        </p:nvSpPr>
        <p:spPr>
          <a:xfrm>
            <a:off x="6277256" y="5314375"/>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41</a:t>
            </a:r>
          </a:p>
        </p:txBody>
      </p:sp>
      <p:sp>
        <p:nvSpPr>
          <p:cNvPr id="184" name="51"/>
          <p:cNvSpPr txBox="1"/>
          <p:nvPr/>
        </p:nvSpPr>
        <p:spPr>
          <a:xfrm>
            <a:off x="7051956" y="5314375"/>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51</a:t>
            </a:r>
          </a:p>
        </p:txBody>
      </p:sp>
      <p:sp>
        <p:nvSpPr>
          <p:cNvPr id="185" name="60"/>
          <p:cNvSpPr txBox="1"/>
          <p:nvPr/>
        </p:nvSpPr>
        <p:spPr>
          <a:xfrm>
            <a:off x="7798303" y="5301675"/>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60</a:t>
            </a:r>
          </a:p>
        </p:txBody>
      </p:sp>
      <p:sp>
        <p:nvSpPr>
          <p:cNvPr id="202" name="Connection Line"/>
          <p:cNvSpPr/>
          <p:nvPr/>
        </p:nvSpPr>
        <p:spPr>
          <a:xfrm>
            <a:off x="2927379" y="3190304"/>
            <a:ext cx="2211748" cy="462476"/>
          </a:xfrm>
          <a:custGeom>
            <a:avLst/>
            <a:gdLst/>
            <a:ahLst/>
            <a:cxnLst>
              <a:cxn ang="0">
                <a:pos x="wd2" y="hd2"/>
              </a:cxn>
              <a:cxn ang="5400000">
                <a:pos x="wd2" y="hd2"/>
              </a:cxn>
              <a:cxn ang="10800000">
                <a:pos x="wd2" y="hd2"/>
              </a:cxn>
              <a:cxn ang="16200000">
                <a:pos x="wd2" y="hd2"/>
              </a:cxn>
            </a:cxnLst>
            <a:rect l="0" t="0" r="r" b="b"/>
            <a:pathLst>
              <a:path w="21600" h="16237" fill="norm" stroke="1" extrusionOk="0">
                <a:moveTo>
                  <a:pt x="0" y="16237"/>
                </a:moveTo>
                <a:cubicBezTo>
                  <a:pt x="6452" y="-4382"/>
                  <a:pt x="13652" y="-5363"/>
                  <a:pt x="21600" y="13293"/>
                </a:cubicBezTo>
              </a:path>
            </a:pathLst>
          </a:custGeom>
          <a:ln w="12700">
            <a:solidFill>
              <a:schemeClr val="accent1"/>
            </a:solidFill>
            <a:tailEnd type="triangle"/>
          </a:ln>
        </p:spPr>
        <p:txBody>
          <a:bodyPr/>
          <a:lstStyle/>
          <a:p>
            <a:pPr/>
          </a:p>
        </p:txBody>
      </p:sp>
      <p:sp>
        <p:nvSpPr>
          <p:cNvPr id="203" name="Connection Line"/>
          <p:cNvSpPr/>
          <p:nvPr/>
        </p:nvSpPr>
        <p:spPr>
          <a:xfrm>
            <a:off x="5202894" y="3180544"/>
            <a:ext cx="2218561" cy="425104"/>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669" y="-5386"/>
                  <a:pt x="13869" y="-5400"/>
                  <a:pt x="21600" y="16157"/>
                </a:cubicBezTo>
              </a:path>
            </a:pathLst>
          </a:custGeom>
          <a:ln w="12700">
            <a:solidFill>
              <a:schemeClr val="accent1"/>
            </a:solidFill>
            <a:tailEnd type="triangle"/>
          </a:ln>
        </p:spPr>
        <p:txBody>
          <a:bodyPr/>
          <a:lstStyle/>
          <a:p>
            <a:pPr/>
          </a:p>
        </p:txBody>
      </p:sp>
      <p:sp>
        <p:nvSpPr>
          <p:cNvPr id="204" name="Connection Line"/>
          <p:cNvSpPr/>
          <p:nvPr/>
        </p:nvSpPr>
        <p:spPr>
          <a:xfrm>
            <a:off x="2626308" y="4781668"/>
            <a:ext cx="2074957" cy="419955"/>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5935"/>
                </a:moveTo>
                <a:cubicBezTo>
                  <a:pt x="7848" y="-5400"/>
                  <a:pt x="15048" y="-5312"/>
                  <a:pt x="21600" y="16200"/>
                </a:cubicBezTo>
              </a:path>
            </a:pathLst>
          </a:custGeom>
          <a:ln w="12700">
            <a:solidFill>
              <a:schemeClr val="accent1"/>
            </a:solidFill>
            <a:tailEnd type="triangle"/>
          </a:ln>
        </p:spPr>
        <p:txBody>
          <a:bodyPr/>
          <a:lstStyle/>
          <a:p>
            <a:pPr/>
          </a:p>
        </p:txBody>
      </p:sp>
      <p:sp>
        <p:nvSpPr>
          <p:cNvPr id="205" name="Connection Line"/>
          <p:cNvSpPr/>
          <p:nvPr/>
        </p:nvSpPr>
        <p:spPr>
          <a:xfrm>
            <a:off x="5013908" y="4676110"/>
            <a:ext cx="2381949" cy="555770"/>
          </a:xfrm>
          <a:custGeom>
            <a:avLst/>
            <a:gdLst/>
            <a:ahLst/>
            <a:cxnLst>
              <a:cxn ang="0">
                <a:pos x="wd2" y="hd2"/>
              </a:cxn>
              <a:cxn ang="5400000">
                <a:pos x="wd2" y="hd2"/>
              </a:cxn>
              <a:cxn ang="10800000">
                <a:pos x="wd2" y="hd2"/>
              </a:cxn>
              <a:cxn ang="16200000">
                <a:pos x="wd2" y="hd2"/>
              </a:cxn>
            </a:cxnLst>
            <a:rect l="0" t="0" r="r" b="b"/>
            <a:pathLst>
              <a:path w="21600" h="16204" fill="norm" stroke="1" extrusionOk="0">
                <a:moveTo>
                  <a:pt x="0" y="16204"/>
                </a:moveTo>
                <a:cubicBezTo>
                  <a:pt x="7108" y="-5068"/>
                  <a:pt x="14308" y="-5396"/>
                  <a:pt x="21600" y="15220"/>
                </a:cubicBezTo>
              </a:path>
            </a:pathLst>
          </a:custGeom>
          <a:ln w="12700">
            <a:solidFill>
              <a:schemeClr val="accent1"/>
            </a:solidFill>
            <a:tailEnd type="triangle"/>
          </a:ln>
        </p:spPr>
        <p:txBody>
          <a:bodyPr/>
          <a:lstStyle/>
          <a:p>
            <a:pPr/>
          </a:p>
        </p:txBody>
      </p:sp>
      <p:sp>
        <p:nvSpPr>
          <p:cNvPr id="190" name="72"/>
          <p:cNvSpPr txBox="1"/>
          <p:nvPr/>
        </p:nvSpPr>
        <p:spPr>
          <a:xfrm>
            <a:off x="8582638" y="5288975"/>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72</a:t>
            </a:r>
          </a:p>
        </p:txBody>
      </p:sp>
      <p:sp>
        <p:nvSpPr>
          <p:cNvPr id="191" name="90"/>
          <p:cNvSpPr txBox="1"/>
          <p:nvPr/>
        </p:nvSpPr>
        <p:spPr>
          <a:xfrm>
            <a:off x="8582638" y="3663375"/>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90</a:t>
            </a:r>
          </a:p>
        </p:txBody>
      </p:sp>
      <p:sp>
        <p:nvSpPr>
          <p:cNvPr id="192" name="Square"/>
          <p:cNvSpPr/>
          <p:nvPr/>
        </p:nvSpPr>
        <p:spPr>
          <a:xfrm>
            <a:off x="9277694" y="3581400"/>
            <a:ext cx="491580" cy="496690"/>
          </a:xfrm>
          <a:prstGeom prst="rect">
            <a:avLst/>
          </a:prstGeom>
          <a:ln w="12700">
            <a:solidFill>
              <a:schemeClr val="accent1"/>
            </a:solidFill>
          </a:ln>
        </p:spPr>
        <p:txBody>
          <a:bodyPr lIns="45718" tIns="45718" rIns="45718" bIns="45718" anchor="ctr"/>
          <a:lstStyle/>
          <a:p>
            <a:pPr/>
          </a:p>
        </p:txBody>
      </p:sp>
      <p:sp>
        <p:nvSpPr>
          <p:cNvPr id="193" name="Line"/>
          <p:cNvSpPr/>
          <p:nvPr/>
        </p:nvSpPr>
        <p:spPr>
          <a:xfrm flipV="1">
            <a:off x="9026720" y="3829744"/>
            <a:ext cx="225401" cy="1"/>
          </a:xfrm>
          <a:prstGeom prst="line">
            <a:avLst/>
          </a:prstGeom>
          <a:ln w="12700">
            <a:solidFill>
              <a:schemeClr val="accent1"/>
            </a:solidFill>
            <a:tailEnd type="triangle"/>
          </a:ln>
        </p:spPr>
        <p:txBody>
          <a:bodyPr lIns="45718" tIns="45718" rIns="45718" bIns="45718"/>
          <a:lstStyle/>
          <a:p>
            <a:pPr/>
          </a:p>
        </p:txBody>
      </p:sp>
      <p:sp>
        <p:nvSpPr>
          <p:cNvPr id="194" name="91"/>
          <p:cNvSpPr txBox="1"/>
          <p:nvPr/>
        </p:nvSpPr>
        <p:spPr>
          <a:xfrm>
            <a:off x="9357337" y="3650675"/>
            <a:ext cx="343902"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91</a:t>
            </a:r>
          </a:p>
        </p:txBody>
      </p:sp>
      <p:sp>
        <p:nvSpPr>
          <p:cNvPr id="195" name="Square"/>
          <p:cNvSpPr/>
          <p:nvPr/>
        </p:nvSpPr>
        <p:spPr>
          <a:xfrm>
            <a:off x="9277694" y="5207000"/>
            <a:ext cx="491580" cy="496690"/>
          </a:xfrm>
          <a:prstGeom prst="rect">
            <a:avLst/>
          </a:prstGeom>
          <a:ln w="12700">
            <a:solidFill>
              <a:schemeClr val="accent1"/>
            </a:solidFill>
          </a:ln>
        </p:spPr>
        <p:txBody>
          <a:bodyPr lIns="45718" tIns="45718" rIns="45718" bIns="45718" anchor="ctr"/>
          <a:lstStyle/>
          <a:p>
            <a:pPr/>
          </a:p>
        </p:txBody>
      </p:sp>
      <p:sp>
        <p:nvSpPr>
          <p:cNvPr id="196" name="Line"/>
          <p:cNvSpPr/>
          <p:nvPr/>
        </p:nvSpPr>
        <p:spPr>
          <a:xfrm flipV="1">
            <a:off x="9026720" y="5455344"/>
            <a:ext cx="225401" cy="1"/>
          </a:xfrm>
          <a:prstGeom prst="line">
            <a:avLst/>
          </a:prstGeom>
          <a:ln w="12700">
            <a:solidFill>
              <a:schemeClr val="accent1"/>
            </a:solidFill>
            <a:tailEnd type="triangle"/>
          </a:ln>
        </p:spPr>
        <p:txBody>
          <a:bodyPr lIns="45718" tIns="45718" rIns="45718" bIns="45718"/>
          <a:lstStyle/>
          <a:p>
            <a:pPr/>
          </a:p>
        </p:txBody>
      </p:sp>
      <p:sp>
        <p:nvSpPr>
          <p:cNvPr id="197" name="81"/>
          <p:cNvSpPr txBox="1"/>
          <p:nvPr/>
        </p:nvSpPr>
        <p:spPr>
          <a:xfrm>
            <a:off x="9357338" y="5288975"/>
            <a:ext cx="343901"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81</a:t>
            </a:r>
          </a:p>
        </p:txBody>
      </p:sp>
      <p:sp>
        <p:nvSpPr>
          <p:cNvPr id="206" name="Connection Line"/>
          <p:cNvSpPr/>
          <p:nvPr/>
        </p:nvSpPr>
        <p:spPr>
          <a:xfrm>
            <a:off x="7338008" y="4676110"/>
            <a:ext cx="2381949" cy="555770"/>
          </a:xfrm>
          <a:custGeom>
            <a:avLst/>
            <a:gdLst/>
            <a:ahLst/>
            <a:cxnLst>
              <a:cxn ang="0">
                <a:pos x="wd2" y="hd2"/>
              </a:cxn>
              <a:cxn ang="5400000">
                <a:pos x="wd2" y="hd2"/>
              </a:cxn>
              <a:cxn ang="10800000">
                <a:pos x="wd2" y="hd2"/>
              </a:cxn>
              <a:cxn ang="16200000">
                <a:pos x="wd2" y="hd2"/>
              </a:cxn>
            </a:cxnLst>
            <a:rect l="0" t="0" r="r" b="b"/>
            <a:pathLst>
              <a:path w="21600" h="16204" fill="norm" stroke="1" extrusionOk="0">
                <a:moveTo>
                  <a:pt x="0" y="16204"/>
                </a:moveTo>
                <a:cubicBezTo>
                  <a:pt x="7108" y="-5068"/>
                  <a:pt x="14308" y="-5396"/>
                  <a:pt x="21600" y="15220"/>
                </a:cubicBezTo>
              </a:path>
            </a:pathLst>
          </a:custGeom>
          <a:ln w="12700">
            <a:solidFill>
              <a:schemeClr val="accent1"/>
            </a:solidFill>
            <a:tailEnd type="triangle"/>
          </a:ln>
        </p:spPr>
        <p:txBody>
          <a:bodyPr/>
          <a:lstStyle/>
          <a:p>
            <a:pPr/>
          </a:p>
        </p:txBody>
      </p:sp>
      <p:sp>
        <p:nvSpPr>
          <p:cNvPr id="207" name="Connection Line"/>
          <p:cNvSpPr/>
          <p:nvPr/>
        </p:nvSpPr>
        <p:spPr>
          <a:xfrm>
            <a:off x="7293696" y="3160051"/>
            <a:ext cx="1989975" cy="416055"/>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7884" y="-5386"/>
                  <a:pt x="15084" y="-5400"/>
                  <a:pt x="21600" y="16159"/>
                </a:cubicBezTo>
              </a:path>
            </a:pathLst>
          </a:custGeom>
          <a:ln w="12700">
            <a:solidFill>
              <a:schemeClr val="accent1"/>
            </a:solidFill>
            <a:tailEnd type="triangle"/>
          </a:ln>
        </p:spPr>
        <p:txBody>
          <a:bodyPr/>
          <a:lstStyle/>
          <a:p>
            <a:pPr/>
          </a:p>
        </p:txBody>
      </p:sp>
      <p:sp>
        <p:nvSpPr>
          <p:cNvPr id="200" name="List A:"/>
          <p:cNvSpPr txBox="1"/>
          <p:nvPr/>
        </p:nvSpPr>
        <p:spPr>
          <a:xfrm>
            <a:off x="1081119" y="3726875"/>
            <a:ext cx="812152"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List A: </a:t>
            </a:r>
          </a:p>
        </p:txBody>
      </p:sp>
      <p:sp>
        <p:nvSpPr>
          <p:cNvPr id="201" name="List B:"/>
          <p:cNvSpPr txBox="1"/>
          <p:nvPr/>
        </p:nvSpPr>
        <p:spPr>
          <a:xfrm>
            <a:off x="1129103" y="5276275"/>
            <a:ext cx="819295" cy="3581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List B: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Pop quiz (Inverted Index)"/>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Pop quiz (Inverted Index)</a:t>
            </a:r>
          </a:p>
        </p:txBody>
      </p:sp>
      <p:sp>
        <p:nvSpPr>
          <p:cNvPr id="212"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13" name="3. What is the gamma code of 14?"/>
          <p:cNvSpPr txBox="1"/>
          <p:nvPr>
            <p:ph type="body" sz="half" idx="4294967295"/>
          </p:nvPr>
        </p:nvSpPr>
        <p:spPr>
          <a:xfrm>
            <a:off x="600769" y="1544531"/>
            <a:ext cx="10550771" cy="1901368"/>
          </a:xfrm>
          <a:prstGeom prst="rect">
            <a:avLst/>
          </a:prstGeom>
        </p:spPr>
        <p:txBody>
          <a:bodyPr lIns="45719" tIns="45719" rIns="45719" bIns="45719"/>
          <a:lstStyle>
            <a:lvl1pPr marL="0" indent="0">
              <a:spcBef>
                <a:spcPts val="1200"/>
              </a:spcBef>
              <a:buSzTx/>
              <a:buFontTx/>
              <a:buNone/>
              <a:defRPr sz="2400">
                <a:solidFill>
                  <a:srgbClr val="2D3B45"/>
                </a:solidFill>
                <a:latin typeface="Helvetica Neue"/>
                <a:ea typeface="Helvetica Neue"/>
                <a:cs typeface="Helvetica Neue"/>
                <a:sym typeface="Helvetica Neue"/>
              </a:defRPr>
            </a:lvl1pPr>
          </a:lstStyle>
          <a:p>
            <a:pPr/>
            <a:r>
              <a:t>3. What is the gamma code of 14?</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Background: machine learning for diabetes predictio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Background: machine learning for diabetes prediction</a:t>
            </a:r>
          </a:p>
        </p:txBody>
      </p:sp>
      <p:sp>
        <p:nvSpPr>
          <p:cNvPr id="218"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19" name="Image" descr="Image"/>
          <p:cNvPicPr>
            <a:picLocks noChangeAspect="1"/>
          </p:cNvPicPr>
          <p:nvPr/>
        </p:nvPicPr>
        <p:blipFill>
          <a:blip r:embed="rId3">
            <a:extLst/>
          </a:blip>
          <a:stretch>
            <a:fillRect/>
          </a:stretch>
        </p:blipFill>
        <p:spPr>
          <a:xfrm>
            <a:off x="5245100" y="2210199"/>
            <a:ext cx="6040896" cy="2815672"/>
          </a:xfrm>
          <a:prstGeom prst="rect">
            <a:avLst/>
          </a:prstGeom>
          <a:ln w="12700">
            <a:miter lim="400000"/>
          </a:ln>
        </p:spPr>
      </p:pic>
      <p:sp>
        <p:nvSpPr>
          <p:cNvPr id="220" name="Input features: X"/>
          <p:cNvSpPr txBox="1"/>
          <p:nvPr/>
        </p:nvSpPr>
        <p:spPr>
          <a:xfrm>
            <a:off x="6318580" y="5345431"/>
            <a:ext cx="2204129"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000000"/>
                </a:solidFill>
                <a:latin typeface="Arial"/>
                <a:ea typeface="Arial"/>
                <a:cs typeface="Arial"/>
                <a:sym typeface="Arial"/>
              </a:defRPr>
            </a:lvl1pPr>
          </a:lstStyle>
          <a:p>
            <a:pPr/>
            <a:r>
              <a:t>Input features: X</a:t>
            </a:r>
          </a:p>
        </p:txBody>
      </p:sp>
      <p:sp>
        <p:nvSpPr>
          <p:cNvPr id="221" name="Output label: y"/>
          <p:cNvSpPr txBox="1"/>
          <p:nvPr/>
        </p:nvSpPr>
        <p:spPr>
          <a:xfrm>
            <a:off x="9455480" y="5345431"/>
            <a:ext cx="1895807"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000000"/>
                </a:solidFill>
                <a:latin typeface="Arial"/>
                <a:ea typeface="Arial"/>
                <a:cs typeface="Arial"/>
                <a:sym typeface="Arial"/>
              </a:defRPr>
            </a:lvl1pPr>
          </a:lstStyle>
          <a:p>
            <a:pPr/>
            <a:r>
              <a:t>Output label: y</a:t>
            </a:r>
          </a:p>
        </p:txBody>
      </p:sp>
      <p:pic>
        <p:nvPicPr>
          <p:cNvPr id="222" name="Image" descr="Image"/>
          <p:cNvPicPr>
            <a:picLocks noChangeAspect="1"/>
          </p:cNvPicPr>
          <p:nvPr/>
        </p:nvPicPr>
        <p:blipFill>
          <a:blip r:embed="rId4">
            <a:extLst/>
          </a:blip>
          <a:stretch>
            <a:fillRect/>
          </a:stretch>
        </p:blipFill>
        <p:spPr>
          <a:xfrm>
            <a:off x="901700" y="2070100"/>
            <a:ext cx="3796444" cy="3603870"/>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